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197"/>
  </p:notesMasterIdLst>
  <p:sldIdLst>
    <p:sldId id="256" r:id="rId2"/>
    <p:sldId id="339" r:id="rId3"/>
    <p:sldId id="334" r:id="rId4"/>
    <p:sldId id="302" r:id="rId5"/>
    <p:sldId id="303" r:id="rId6"/>
    <p:sldId id="304" r:id="rId7"/>
    <p:sldId id="305" r:id="rId8"/>
    <p:sldId id="333" r:id="rId9"/>
    <p:sldId id="306" r:id="rId10"/>
    <p:sldId id="287" r:id="rId11"/>
    <p:sldId id="288" r:id="rId12"/>
    <p:sldId id="289" r:id="rId13"/>
    <p:sldId id="312" r:id="rId14"/>
    <p:sldId id="258" r:id="rId15"/>
    <p:sldId id="259" r:id="rId16"/>
    <p:sldId id="260" r:id="rId17"/>
    <p:sldId id="261" r:id="rId18"/>
    <p:sldId id="264" r:id="rId19"/>
    <p:sldId id="265" r:id="rId20"/>
    <p:sldId id="266" r:id="rId21"/>
    <p:sldId id="267" r:id="rId22"/>
    <p:sldId id="314" r:id="rId23"/>
    <p:sldId id="315" r:id="rId24"/>
    <p:sldId id="268" r:id="rId25"/>
    <p:sldId id="269" r:id="rId26"/>
    <p:sldId id="270" r:id="rId27"/>
    <p:sldId id="262" r:id="rId28"/>
    <p:sldId id="271" r:id="rId29"/>
    <p:sldId id="272" r:id="rId30"/>
    <p:sldId id="273" r:id="rId31"/>
    <p:sldId id="274" r:id="rId32"/>
    <p:sldId id="275" r:id="rId33"/>
    <p:sldId id="276" r:id="rId34"/>
    <p:sldId id="335" r:id="rId35"/>
    <p:sldId id="277" r:id="rId36"/>
    <p:sldId id="278" r:id="rId37"/>
    <p:sldId id="279" r:id="rId38"/>
    <p:sldId id="280" r:id="rId39"/>
    <p:sldId id="282" r:id="rId40"/>
    <p:sldId id="281" r:id="rId41"/>
    <p:sldId id="283" r:id="rId42"/>
    <p:sldId id="284" r:id="rId43"/>
    <p:sldId id="285" r:id="rId44"/>
    <p:sldId id="308" r:id="rId45"/>
    <p:sldId id="309" r:id="rId46"/>
    <p:sldId id="310" r:id="rId47"/>
    <p:sldId id="311" r:id="rId48"/>
    <p:sldId id="316" r:id="rId49"/>
    <p:sldId id="317" r:id="rId50"/>
    <p:sldId id="318" r:id="rId51"/>
    <p:sldId id="319" r:id="rId52"/>
    <p:sldId id="322" r:id="rId53"/>
    <p:sldId id="324" r:id="rId54"/>
    <p:sldId id="325" r:id="rId55"/>
    <p:sldId id="326" r:id="rId56"/>
    <p:sldId id="327" r:id="rId57"/>
    <p:sldId id="340" r:id="rId58"/>
    <p:sldId id="328" r:id="rId59"/>
    <p:sldId id="348" r:id="rId60"/>
    <p:sldId id="342" r:id="rId61"/>
    <p:sldId id="343" r:id="rId62"/>
    <p:sldId id="344" r:id="rId63"/>
    <p:sldId id="345" r:id="rId64"/>
    <p:sldId id="346" r:id="rId65"/>
    <p:sldId id="347" r:id="rId66"/>
    <p:sldId id="370" r:id="rId67"/>
    <p:sldId id="371" r:id="rId68"/>
    <p:sldId id="329" r:id="rId69"/>
    <p:sldId id="330" r:id="rId70"/>
    <p:sldId id="331" r:id="rId71"/>
    <p:sldId id="337" r:id="rId72"/>
    <p:sldId id="350" r:id="rId73"/>
    <p:sldId id="338" r:id="rId74"/>
    <p:sldId id="351" r:id="rId75"/>
    <p:sldId id="352" r:id="rId76"/>
    <p:sldId id="353" r:id="rId77"/>
    <p:sldId id="354" r:id="rId78"/>
    <p:sldId id="355" r:id="rId79"/>
    <p:sldId id="356" r:id="rId80"/>
    <p:sldId id="372" r:id="rId81"/>
    <p:sldId id="357" r:id="rId82"/>
    <p:sldId id="358" r:id="rId83"/>
    <p:sldId id="359" r:id="rId84"/>
    <p:sldId id="360" r:id="rId85"/>
    <p:sldId id="361" r:id="rId86"/>
    <p:sldId id="362" r:id="rId87"/>
    <p:sldId id="363" r:id="rId88"/>
    <p:sldId id="364" r:id="rId89"/>
    <p:sldId id="365" r:id="rId90"/>
    <p:sldId id="366" r:id="rId91"/>
    <p:sldId id="367" r:id="rId92"/>
    <p:sldId id="368" r:id="rId93"/>
    <p:sldId id="369" r:id="rId94"/>
    <p:sldId id="373" r:id="rId95"/>
    <p:sldId id="374" r:id="rId96"/>
    <p:sldId id="375" r:id="rId97"/>
    <p:sldId id="376" r:id="rId98"/>
    <p:sldId id="377" r:id="rId99"/>
    <p:sldId id="379" r:id="rId100"/>
    <p:sldId id="380" r:id="rId101"/>
    <p:sldId id="382" r:id="rId102"/>
    <p:sldId id="383" r:id="rId103"/>
    <p:sldId id="384" r:id="rId104"/>
    <p:sldId id="386" r:id="rId105"/>
    <p:sldId id="387" r:id="rId106"/>
    <p:sldId id="388" r:id="rId107"/>
    <p:sldId id="389" r:id="rId108"/>
    <p:sldId id="390" r:id="rId109"/>
    <p:sldId id="391" r:id="rId110"/>
    <p:sldId id="392" r:id="rId111"/>
    <p:sldId id="393" r:id="rId112"/>
    <p:sldId id="394" r:id="rId113"/>
    <p:sldId id="395" r:id="rId114"/>
    <p:sldId id="396" r:id="rId115"/>
    <p:sldId id="397" r:id="rId116"/>
    <p:sldId id="398" r:id="rId117"/>
    <p:sldId id="399" r:id="rId118"/>
    <p:sldId id="400" r:id="rId119"/>
    <p:sldId id="415" r:id="rId120"/>
    <p:sldId id="416" r:id="rId121"/>
    <p:sldId id="417" r:id="rId122"/>
    <p:sldId id="401" r:id="rId123"/>
    <p:sldId id="403" r:id="rId124"/>
    <p:sldId id="404" r:id="rId125"/>
    <p:sldId id="405" r:id="rId126"/>
    <p:sldId id="406" r:id="rId127"/>
    <p:sldId id="407" r:id="rId128"/>
    <p:sldId id="408" r:id="rId129"/>
    <p:sldId id="409" r:id="rId130"/>
    <p:sldId id="410" r:id="rId131"/>
    <p:sldId id="411" r:id="rId132"/>
    <p:sldId id="412" r:id="rId133"/>
    <p:sldId id="413" r:id="rId134"/>
    <p:sldId id="419" r:id="rId135"/>
    <p:sldId id="414" r:id="rId136"/>
    <p:sldId id="424" r:id="rId137"/>
    <p:sldId id="425" r:id="rId138"/>
    <p:sldId id="426" r:id="rId139"/>
    <p:sldId id="427" r:id="rId140"/>
    <p:sldId id="428" r:id="rId141"/>
    <p:sldId id="429" r:id="rId142"/>
    <p:sldId id="430" r:id="rId143"/>
    <p:sldId id="431" r:id="rId144"/>
    <p:sldId id="432" r:id="rId145"/>
    <p:sldId id="420" r:id="rId146"/>
    <p:sldId id="421" r:id="rId147"/>
    <p:sldId id="422" r:id="rId148"/>
    <p:sldId id="433" r:id="rId149"/>
    <p:sldId id="434" r:id="rId150"/>
    <p:sldId id="435" r:id="rId151"/>
    <p:sldId id="472" r:id="rId152"/>
    <p:sldId id="437" r:id="rId153"/>
    <p:sldId id="438" r:id="rId154"/>
    <p:sldId id="443" r:id="rId155"/>
    <p:sldId id="444" r:id="rId156"/>
    <p:sldId id="445" r:id="rId157"/>
    <p:sldId id="447" r:id="rId158"/>
    <p:sldId id="446" r:id="rId159"/>
    <p:sldId id="448" r:id="rId160"/>
    <p:sldId id="449" r:id="rId161"/>
    <p:sldId id="450" r:id="rId162"/>
    <p:sldId id="451" r:id="rId163"/>
    <p:sldId id="439" r:id="rId164"/>
    <p:sldId id="440" r:id="rId165"/>
    <p:sldId id="441" r:id="rId166"/>
    <p:sldId id="442" r:id="rId167"/>
    <p:sldId id="452" r:id="rId168"/>
    <p:sldId id="453" r:id="rId169"/>
    <p:sldId id="454" r:id="rId170"/>
    <p:sldId id="455" r:id="rId171"/>
    <p:sldId id="460" r:id="rId172"/>
    <p:sldId id="461" r:id="rId173"/>
    <p:sldId id="462" r:id="rId174"/>
    <p:sldId id="456" r:id="rId175"/>
    <p:sldId id="457" r:id="rId176"/>
    <p:sldId id="458" r:id="rId177"/>
    <p:sldId id="459" r:id="rId178"/>
    <p:sldId id="463" r:id="rId179"/>
    <p:sldId id="464" r:id="rId180"/>
    <p:sldId id="465" r:id="rId181"/>
    <p:sldId id="466" r:id="rId182"/>
    <p:sldId id="467" r:id="rId183"/>
    <p:sldId id="468" r:id="rId184"/>
    <p:sldId id="470" r:id="rId185"/>
    <p:sldId id="469" r:id="rId186"/>
    <p:sldId id="473" r:id="rId187"/>
    <p:sldId id="471" r:id="rId188"/>
    <p:sldId id="474" r:id="rId189"/>
    <p:sldId id="475" r:id="rId190"/>
    <p:sldId id="476" r:id="rId191"/>
    <p:sldId id="477" r:id="rId192"/>
    <p:sldId id="478" r:id="rId193"/>
    <p:sldId id="479" r:id="rId194"/>
    <p:sldId id="480" r:id="rId195"/>
    <p:sldId id="481" r:id="rId196"/>
  </p:sldIdLst>
  <p:sldSz cx="10080625" cy="7559675"/>
  <p:notesSz cx="7559675" cy="10691813"/>
  <p:defaultTextStyle>
    <a:defPPr>
      <a:defRPr lang="en-GB"/>
    </a:defPPr>
    <a:lvl1pPr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SimSun" pitchFamily="2" charset="-122"/>
        <a:cs typeface="+mn-cs"/>
      </a:defRPr>
    </a:lvl1pPr>
    <a:lvl2pPr marL="742950" indent="-28575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SimSun" pitchFamily="2" charset="-122"/>
        <a:cs typeface="+mn-cs"/>
      </a:defRPr>
    </a:lvl2pPr>
    <a:lvl3pPr marL="1143000" indent="-2286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SimSun" pitchFamily="2" charset="-122"/>
        <a:cs typeface="+mn-cs"/>
      </a:defRPr>
    </a:lvl3pPr>
    <a:lvl4pPr marL="1600200" indent="-2286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SimSun" pitchFamily="2" charset="-122"/>
        <a:cs typeface="+mn-cs"/>
      </a:defRPr>
    </a:lvl4pPr>
    <a:lvl5pPr marL="2057400" indent="-2286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0000"/>
    <a:srgbClr val="FE2635"/>
    <a:srgbClr val="FF00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94622" autoAdjust="0"/>
  </p:normalViewPr>
  <p:slideViewPr>
    <p:cSldViewPr>
      <p:cViewPr varScale="1">
        <p:scale>
          <a:sx n="67" d="100"/>
          <a:sy n="67" d="100"/>
        </p:scale>
        <p:origin x="-1068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96" Type="http://schemas.openxmlformats.org/officeDocument/2006/relationships/slide" Target="slides/slide195.xml"/><Relationship Id="rId200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notesMaster" Target="notesMasters/notesMaster1.xml"/><Relationship Id="rId201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presProps" Target="presProps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8AE6AD-251A-47B1-B7DA-79E4E1FE3E3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C0C629AE-D565-4800-BEDD-374C30D1824F}">
      <dgm:prSet/>
      <dgm:spPr/>
      <dgm:t>
        <a:bodyPr/>
        <a:lstStyle/>
        <a:p>
          <a:pPr marL="0" marR="0" lvl="0" indent="0" algn="ctr" defTabSz="449263" rtl="0" eaLnBrk="1" fontAlgn="base" latinLnBrk="0" hangingPunct="1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SimSun" pitchFamily="2" charset="-122"/>
            </a:rPr>
            <a:t>Jurista</a:t>
          </a:r>
        </a:p>
      </dgm:t>
    </dgm:pt>
    <dgm:pt modelId="{8F412FE2-4B0D-432E-925F-C632E365041C}" type="parTrans" cxnId="{B3BFE073-2B9E-40C9-8F90-74899EB2047C}">
      <dgm:prSet/>
      <dgm:spPr/>
      <dgm:t>
        <a:bodyPr/>
        <a:lstStyle/>
        <a:p>
          <a:endParaRPr lang="pt-BR"/>
        </a:p>
      </dgm:t>
    </dgm:pt>
    <dgm:pt modelId="{8ED0915B-923D-48A4-918A-08BAA74950C4}" type="sibTrans" cxnId="{B3BFE073-2B9E-40C9-8F90-74899EB2047C}">
      <dgm:prSet/>
      <dgm:spPr/>
      <dgm:t>
        <a:bodyPr/>
        <a:lstStyle/>
        <a:p>
          <a:endParaRPr lang="pt-BR"/>
        </a:p>
      </dgm:t>
    </dgm:pt>
    <dgm:pt modelId="{22A7995C-933A-4ABF-8FA9-47A61942DDED}">
      <dgm:prSet/>
      <dgm:spPr/>
      <dgm:t>
        <a:bodyPr/>
        <a:lstStyle/>
        <a:p>
          <a:pPr marL="0" marR="0" lvl="0" indent="0" algn="ctr" defTabSz="449263" rtl="0" eaLnBrk="1" fontAlgn="base" latinLnBrk="0" hangingPunct="1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SimSun" pitchFamily="2" charset="-122"/>
            </a:rPr>
            <a:t>Norma</a:t>
          </a:r>
        </a:p>
        <a:p>
          <a:pPr marL="0" marR="0" lvl="0" indent="0" algn="ctr" defTabSz="449263" rtl="0" eaLnBrk="1" fontAlgn="base" latinLnBrk="0" hangingPunct="1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SimSun" pitchFamily="2" charset="-122"/>
            </a:rPr>
            <a:t>deixa de ser neutra</a:t>
          </a:r>
        </a:p>
      </dgm:t>
    </dgm:pt>
    <dgm:pt modelId="{4E41277D-2CF1-4952-B4E0-A0925720975B}" type="parTrans" cxnId="{6FEA831B-6AE7-4CBB-9784-D998A669B868}">
      <dgm:prSet/>
      <dgm:spPr/>
      <dgm:t>
        <a:bodyPr/>
        <a:lstStyle/>
        <a:p>
          <a:endParaRPr lang="pt-BR"/>
        </a:p>
      </dgm:t>
    </dgm:pt>
    <dgm:pt modelId="{7FB3D23D-616B-4C4C-8C73-7BB45554949C}" type="sibTrans" cxnId="{6FEA831B-6AE7-4CBB-9784-D998A669B868}">
      <dgm:prSet/>
      <dgm:spPr/>
      <dgm:t>
        <a:bodyPr/>
        <a:lstStyle/>
        <a:p>
          <a:endParaRPr lang="pt-BR"/>
        </a:p>
      </dgm:t>
    </dgm:pt>
    <dgm:pt modelId="{4638A404-98A1-45DD-980E-D7AC1437AA63}">
      <dgm:prSet/>
      <dgm:spPr/>
      <dgm:t>
        <a:bodyPr/>
        <a:lstStyle/>
        <a:p>
          <a:pPr marL="0" marR="0" lvl="0" indent="0" algn="ctr" defTabSz="449263" rtl="0" eaLnBrk="1" fontAlgn="base" latinLnBrk="0" hangingPunct="1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SimSun" pitchFamily="2" charset="-122"/>
            </a:rPr>
            <a:t>Norma</a:t>
          </a:r>
        </a:p>
        <a:p>
          <a:pPr marL="0" marR="0" lvl="0" indent="0" algn="ctr" defTabSz="449263" rtl="0" eaLnBrk="1" fontAlgn="base" latinLnBrk="0" hangingPunct="1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SimSun" pitchFamily="2" charset="-122"/>
            </a:rPr>
            <a:t>Contém ideologia</a:t>
          </a:r>
        </a:p>
      </dgm:t>
    </dgm:pt>
    <dgm:pt modelId="{0DF8FC28-718D-489E-B796-343FF6246368}" type="parTrans" cxnId="{C29A974E-7ED2-4104-A729-112A12251D6C}">
      <dgm:prSet/>
      <dgm:spPr/>
      <dgm:t>
        <a:bodyPr/>
        <a:lstStyle/>
        <a:p>
          <a:endParaRPr lang="pt-BR"/>
        </a:p>
      </dgm:t>
    </dgm:pt>
    <dgm:pt modelId="{A071F56D-C5AE-4F29-8FE6-F7F992DC29BF}" type="sibTrans" cxnId="{C29A974E-7ED2-4104-A729-112A12251D6C}">
      <dgm:prSet/>
      <dgm:spPr/>
      <dgm:t>
        <a:bodyPr/>
        <a:lstStyle/>
        <a:p>
          <a:endParaRPr lang="pt-BR"/>
        </a:p>
      </dgm:t>
    </dgm:pt>
    <dgm:pt modelId="{B6484DEE-6B5A-4C65-BA91-6E8DA6ED6836}">
      <dgm:prSet/>
      <dgm:spPr/>
      <dgm:t>
        <a:bodyPr/>
        <a:lstStyle/>
        <a:p>
          <a:pPr marL="0" marR="0" lvl="0" indent="0" algn="ctr" defTabSz="449263" rtl="0" eaLnBrk="1" fontAlgn="base" latinLnBrk="0" hangingPunct="1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SimSun" pitchFamily="2" charset="-122"/>
            </a:rPr>
            <a:t>Princípios</a:t>
          </a:r>
        </a:p>
        <a:p>
          <a:pPr marL="0" marR="0" lvl="0" indent="0" algn="ctr" defTabSz="449263" rtl="0" eaLnBrk="1" fontAlgn="base" latinLnBrk="0" hangingPunct="1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SimSun" pitchFamily="2" charset="-122"/>
            </a:rPr>
            <a:t>tão vinculantes</a:t>
          </a:r>
        </a:p>
        <a:p>
          <a:pPr marL="0" marR="0" lvl="0" indent="0" algn="ctr" defTabSz="449263" rtl="0" eaLnBrk="1" fontAlgn="base" latinLnBrk="0" hangingPunct="1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SimSun" pitchFamily="2" charset="-122"/>
            </a:rPr>
            <a:t>quanto outra norma</a:t>
          </a:r>
        </a:p>
      </dgm:t>
    </dgm:pt>
    <dgm:pt modelId="{81299ECF-11E3-490C-B08B-11E9A2645D93}" type="parTrans" cxnId="{EA81AD51-D4B3-4DFF-A833-92D4F514B1B3}">
      <dgm:prSet/>
      <dgm:spPr/>
      <dgm:t>
        <a:bodyPr/>
        <a:lstStyle/>
        <a:p>
          <a:endParaRPr lang="pt-BR"/>
        </a:p>
      </dgm:t>
    </dgm:pt>
    <dgm:pt modelId="{755ADE8E-89C3-4C4C-9A46-FD6ACB3C8A17}" type="sibTrans" cxnId="{EA81AD51-D4B3-4DFF-A833-92D4F514B1B3}">
      <dgm:prSet/>
      <dgm:spPr/>
      <dgm:t>
        <a:bodyPr/>
        <a:lstStyle/>
        <a:p>
          <a:endParaRPr lang="pt-BR"/>
        </a:p>
      </dgm:t>
    </dgm:pt>
    <dgm:pt modelId="{54FDD235-7BF2-41FC-942E-7795BF01A281}" type="pres">
      <dgm:prSet presAssocID="{458AE6AD-251A-47B1-B7DA-79E4E1FE3E3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ED1B6E3-2803-48BA-96F3-3E14B2E8D0DD}" type="pres">
      <dgm:prSet presAssocID="{C0C629AE-D565-4800-BEDD-374C30D1824F}" presName="hierRoot1" presStyleCnt="0">
        <dgm:presLayoutVars>
          <dgm:hierBranch/>
        </dgm:presLayoutVars>
      </dgm:prSet>
      <dgm:spPr/>
    </dgm:pt>
    <dgm:pt modelId="{B356BD7D-3FC9-46F8-8943-B78B9B5544D5}" type="pres">
      <dgm:prSet presAssocID="{C0C629AE-D565-4800-BEDD-374C30D1824F}" presName="rootComposite1" presStyleCnt="0"/>
      <dgm:spPr/>
    </dgm:pt>
    <dgm:pt modelId="{5240A004-6481-4F6C-83AE-10324A97BCE0}" type="pres">
      <dgm:prSet presAssocID="{C0C629AE-D565-4800-BEDD-374C30D1824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D4F8849-20FA-4843-8B12-69E07FD51CDA}" type="pres">
      <dgm:prSet presAssocID="{C0C629AE-D565-4800-BEDD-374C30D1824F}" presName="rootConnector1" presStyleLbl="node1" presStyleIdx="0" presStyleCnt="0"/>
      <dgm:spPr/>
      <dgm:t>
        <a:bodyPr/>
        <a:lstStyle/>
        <a:p>
          <a:endParaRPr lang="pt-BR"/>
        </a:p>
      </dgm:t>
    </dgm:pt>
    <dgm:pt modelId="{41839907-5858-468D-8BFF-1AA6A310A9F8}" type="pres">
      <dgm:prSet presAssocID="{C0C629AE-D565-4800-BEDD-374C30D1824F}" presName="hierChild2" presStyleCnt="0"/>
      <dgm:spPr/>
    </dgm:pt>
    <dgm:pt modelId="{4D6D610D-00B5-4C38-8A27-039CBFEA0935}" type="pres">
      <dgm:prSet presAssocID="{4E41277D-2CF1-4952-B4E0-A0925720975B}" presName="Name35" presStyleLbl="parChTrans1D2" presStyleIdx="0" presStyleCnt="3"/>
      <dgm:spPr/>
      <dgm:t>
        <a:bodyPr/>
        <a:lstStyle/>
        <a:p>
          <a:endParaRPr lang="pt-BR"/>
        </a:p>
      </dgm:t>
    </dgm:pt>
    <dgm:pt modelId="{B2475689-7D9E-41C7-8692-84C9AF2C9D20}" type="pres">
      <dgm:prSet presAssocID="{22A7995C-933A-4ABF-8FA9-47A61942DDED}" presName="hierRoot2" presStyleCnt="0">
        <dgm:presLayoutVars>
          <dgm:hierBranch/>
        </dgm:presLayoutVars>
      </dgm:prSet>
      <dgm:spPr/>
    </dgm:pt>
    <dgm:pt modelId="{C5A997D8-F41F-451C-8AAE-0F80B95E0D76}" type="pres">
      <dgm:prSet presAssocID="{22A7995C-933A-4ABF-8FA9-47A61942DDED}" presName="rootComposite" presStyleCnt="0"/>
      <dgm:spPr/>
    </dgm:pt>
    <dgm:pt modelId="{2A73013C-FFEE-42D9-BC26-21A6C12075F5}" type="pres">
      <dgm:prSet presAssocID="{22A7995C-933A-4ABF-8FA9-47A61942DDE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0B80A4C-B492-4967-9332-53B17713425A}" type="pres">
      <dgm:prSet presAssocID="{22A7995C-933A-4ABF-8FA9-47A61942DDED}" presName="rootConnector" presStyleLbl="node2" presStyleIdx="0" presStyleCnt="3"/>
      <dgm:spPr/>
      <dgm:t>
        <a:bodyPr/>
        <a:lstStyle/>
        <a:p>
          <a:endParaRPr lang="pt-BR"/>
        </a:p>
      </dgm:t>
    </dgm:pt>
    <dgm:pt modelId="{8D65E7B4-FFE1-4FCA-8DA1-14893D002D99}" type="pres">
      <dgm:prSet presAssocID="{22A7995C-933A-4ABF-8FA9-47A61942DDED}" presName="hierChild4" presStyleCnt="0"/>
      <dgm:spPr/>
    </dgm:pt>
    <dgm:pt modelId="{6531A93D-573E-4AE3-9996-099EA9744CB0}" type="pres">
      <dgm:prSet presAssocID="{22A7995C-933A-4ABF-8FA9-47A61942DDED}" presName="hierChild5" presStyleCnt="0"/>
      <dgm:spPr/>
    </dgm:pt>
    <dgm:pt modelId="{F8D33097-D165-4561-9C02-9A162DE184A6}" type="pres">
      <dgm:prSet presAssocID="{0DF8FC28-718D-489E-B796-343FF6246368}" presName="Name35" presStyleLbl="parChTrans1D2" presStyleIdx="1" presStyleCnt="3"/>
      <dgm:spPr/>
      <dgm:t>
        <a:bodyPr/>
        <a:lstStyle/>
        <a:p>
          <a:endParaRPr lang="pt-BR"/>
        </a:p>
      </dgm:t>
    </dgm:pt>
    <dgm:pt modelId="{5F87565D-53B5-410F-BF11-83CA5FDF6CE9}" type="pres">
      <dgm:prSet presAssocID="{4638A404-98A1-45DD-980E-D7AC1437AA63}" presName="hierRoot2" presStyleCnt="0">
        <dgm:presLayoutVars>
          <dgm:hierBranch/>
        </dgm:presLayoutVars>
      </dgm:prSet>
      <dgm:spPr/>
    </dgm:pt>
    <dgm:pt modelId="{71ED8AD1-BC86-45D8-BED5-9A8DF31562BF}" type="pres">
      <dgm:prSet presAssocID="{4638A404-98A1-45DD-980E-D7AC1437AA63}" presName="rootComposite" presStyleCnt="0"/>
      <dgm:spPr/>
    </dgm:pt>
    <dgm:pt modelId="{FB2508D7-3CE6-4DD3-9805-FC13A1469CCC}" type="pres">
      <dgm:prSet presAssocID="{4638A404-98A1-45DD-980E-D7AC1437AA6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119856D-1362-40C8-9447-D60966172A15}" type="pres">
      <dgm:prSet presAssocID="{4638A404-98A1-45DD-980E-D7AC1437AA63}" presName="rootConnector" presStyleLbl="node2" presStyleIdx="1" presStyleCnt="3"/>
      <dgm:spPr/>
      <dgm:t>
        <a:bodyPr/>
        <a:lstStyle/>
        <a:p>
          <a:endParaRPr lang="pt-BR"/>
        </a:p>
      </dgm:t>
    </dgm:pt>
    <dgm:pt modelId="{F6C2E23E-C93D-4CA9-9CB0-37A39463D4DC}" type="pres">
      <dgm:prSet presAssocID="{4638A404-98A1-45DD-980E-D7AC1437AA63}" presName="hierChild4" presStyleCnt="0"/>
      <dgm:spPr/>
    </dgm:pt>
    <dgm:pt modelId="{731DBA9C-350C-455C-A687-8D4E0C095B69}" type="pres">
      <dgm:prSet presAssocID="{4638A404-98A1-45DD-980E-D7AC1437AA63}" presName="hierChild5" presStyleCnt="0"/>
      <dgm:spPr/>
    </dgm:pt>
    <dgm:pt modelId="{B39AC61F-4CEE-4F51-BE6A-D95E3E8035FE}" type="pres">
      <dgm:prSet presAssocID="{81299ECF-11E3-490C-B08B-11E9A2645D93}" presName="Name35" presStyleLbl="parChTrans1D2" presStyleIdx="2" presStyleCnt="3"/>
      <dgm:spPr/>
      <dgm:t>
        <a:bodyPr/>
        <a:lstStyle/>
        <a:p>
          <a:endParaRPr lang="pt-BR"/>
        </a:p>
      </dgm:t>
    </dgm:pt>
    <dgm:pt modelId="{C78CFEED-1726-4920-AD71-5E25DF2B549E}" type="pres">
      <dgm:prSet presAssocID="{B6484DEE-6B5A-4C65-BA91-6E8DA6ED6836}" presName="hierRoot2" presStyleCnt="0">
        <dgm:presLayoutVars>
          <dgm:hierBranch/>
        </dgm:presLayoutVars>
      </dgm:prSet>
      <dgm:spPr/>
    </dgm:pt>
    <dgm:pt modelId="{34FD1EFC-7C53-4E88-A7B5-031E9B986F06}" type="pres">
      <dgm:prSet presAssocID="{B6484DEE-6B5A-4C65-BA91-6E8DA6ED6836}" presName="rootComposite" presStyleCnt="0"/>
      <dgm:spPr/>
    </dgm:pt>
    <dgm:pt modelId="{A39179FE-12DF-4394-A237-6F42418A93F4}" type="pres">
      <dgm:prSet presAssocID="{B6484DEE-6B5A-4C65-BA91-6E8DA6ED683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4326B8B-E6A6-49F4-A20A-36F296C47E6C}" type="pres">
      <dgm:prSet presAssocID="{B6484DEE-6B5A-4C65-BA91-6E8DA6ED6836}" presName="rootConnector" presStyleLbl="node2" presStyleIdx="2" presStyleCnt="3"/>
      <dgm:spPr/>
      <dgm:t>
        <a:bodyPr/>
        <a:lstStyle/>
        <a:p>
          <a:endParaRPr lang="pt-BR"/>
        </a:p>
      </dgm:t>
    </dgm:pt>
    <dgm:pt modelId="{4183E800-EEAE-4EBE-8E84-DE6E75F3F52C}" type="pres">
      <dgm:prSet presAssocID="{B6484DEE-6B5A-4C65-BA91-6E8DA6ED6836}" presName="hierChild4" presStyleCnt="0"/>
      <dgm:spPr/>
    </dgm:pt>
    <dgm:pt modelId="{4A707D5C-7914-4222-A18B-A192A6C5B0B2}" type="pres">
      <dgm:prSet presAssocID="{B6484DEE-6B5A-4C65-BA91-6E8DA6ED6836}" presName="hierChild5" presStyleCnt="0"/>
      <dgm:spPr/>
    </dgm:pt>
    <dgm:pt modelId="{2C0068F4-C70F-40CA-928A-3D0362EAC37C}" type="pres">
      <dgm:prSet presAssocID="{C0C629AE-D565-4800-BEDD-374C30D1824F}" presName="hierChild3" presStyleCnt="0"/>
      <dgm:spPr/>
    </dgm:pt>
  </dgm:ptLst>
  <dgm:cxnLst>
    <dgm:cxn modelId="{205CF342-1177-495F-9785-278B9791CE5C}" type="presOf" srcId="{4E41277D-2CF1-4952-B4E0-A0925720975B}" destId="{4D6D610D-00B5-4C38-8A27-039CBFEA0935}" srcOrd="0" destOrd="0" presId="urn:microsoft.com/office/officeart/2005/8/layout/orgChart1"/>
    <dgm:cxn modelId="{C6156EDA-A274-49D7-B980-2FB1157B933A}" type="presOf" srcId="{4638A404-98A1-45DD-980E-D7AC1437AA63}" destId="{FB2508D7-3CE6-4DD3-9805-FC13A1469CCC}" srcOrd="0" destOrd="0" presId="urn:microsoft.com/office/officeart/2005/8/layout/orgChart1"/>
    <dgm:cxn modelId="{8A2879D5-27DC-404E-84F0-E9CE133ACF15}" type="presOf" srcId="{4638A404-98A1-45DD-980E-D7AC1437AA63}" destId="{8119856D-1362-40C8-9447-D60966172A15}" srcOrd="1" destOrd="0" presId="urn:microsoft.com/office/officeart/2005/8/layout/orgChart1"/>
    <dgm:cxn modelId="{E6267244-02B6-40EC-A75A-D879B6DF0C64}" type="presOf" srcId="{C0C629AE-D565-4800-BEDD-374C30D1824F}" destId="{5240A004-6481-4F6C-83AE-10324A97BCE0}" srcOrd="0" destOrd="0" presId="urn:microsoft.com/office/officeart/2005/8/layout/orgChart1"/>
    <dgm:cxn modelId="{7B683333-BDAB-4E3D-8AE3-50E1A08129B3}" type="presOf" srcId="{B6484DEE-6B5A-4C65-BA91-6E8DA6ED6836}" destId="{C4326B8B-E6A6-49F4-A20A-36F296C47E6C}" srcOrd="1" destOrd="0" presId="urn:microsoft.com/office/officeart/2005/8/layout/orgChart1"/>
    <dgm:cxn modelId="{B3BFE073-2B9E-40C9-8F90-74899EB2047C}" srcId="{458AE6AD-251A-47B1-B7DA-79E4E1FE3E39}" destId="{C0C629AE-D565-4800-BEDD-374C30D1824F}" srcOrd="0" destOrd="0" parTransId="{8F412FE2-4B0D-432E-925F-C632E365041C}" sibTransId="{8ED0915B-923D-48A4-918A-08BAA74950C4}"/>
    <dgm:cxn modelId="{09D681A7-7ED3-4758-BDD9-7D6CF0B84C81}" type="presOf" srcId="{22A7995C-933A-4ABF-8FA9-47A61942DDED}" destId="{2A73013C-FFEE-42D9-BC26-21A6C12075F5}" srcOrd="0" destOrd="0" presId="urn:microsoft.com/office/officeart/2005/8/layout/orgChart1"/>
    <dgm:cxn modelId="{6FEA831B-6AE7-4CBB-9784-D998A669B868}" srcId="{C0C629AE-D565-4800-BEDD-374C30D1824F}" destId="{22A7995C-933A-4ABF-8FA9-47A61942DDED}" srcOrd="0" destOrd="0" parTransId="{4E41277D-2CF1-4952-B4E0-A0925720975B}" sibTransId="{7FB3D23D-616B-4C4C-8C73-7BB45554949C}"/>
    <dgm:cxn modelId="{919D5792-E8F3-448C-B956-49B5D96F9AC7}" type="presOf" srcId="{0DF8FC28-718D-489E-B796-343FF6246368}" destId="{F8D33097-D165-4561-9C02-9A162DE184A6}" srcOrd="0" destOrd="0" presId="urn:microsoft.com/office/officeart/2005/8/layout/orgChart1"/>
    <dgm:cxn modelId="{098F5BDB-98E8-47C9-9E27-D507AAE32436}" type="presOf" srcId="{C0C629AE-D565-4800-BEDD-374C30D1824F}" destId="{0D4F8849-20FA-4843-8B12-69E07FD51CDA}" srcOrd="1" destOrd="0" presId="urn:microsoft.com/office/officeart/2005/8/layout/orgChart1"/>
    <dgm:cxn modelId="{EA81AD51-D4B3-4DFF-A833-92D4F514B1B3}" srcId="{C0C629AE-D565-4800-BEDD-374C30D1824F}" destId="{B6484DEE-6B5A-4C65-BA91-6E8DA6ED6836}" srcOrd="2" destOrd="0" parTransId="{81299ECF-11E3-490C-B08B-11E9A2645D93}" sibTransId="{755ADE8E-89C3-4C4C-9A46-FD6ACB3C8A17}"/>
    <dgm:cxn modelId="{C29A974E-7ED2-4104-A729-112A12251D6C}" srcId="{C0C629AE-D565-4800-BEDD-374C30D1824F}" destId="{4638A404-98A1-45DD-980E-D7AC1437AA63}" srcOrd="1" destOrd="0" parTransId="{0DF8FC28-718D-489E-B796-343FF6246368}" sibTransId="{A071F56D-C5AE-4F29-8FE6-F7F992DC29BF}"/>
    <dgm:cxn modelId="{5E9C5A42-9A4A-4647-B5D9-22D7C0F5FA42}" type="presOf" srcId="{81299ECF-11E3-490C-B08B-11E9A2645D93}" destId="{B39AC61F-4CEE-4F51-BE6A-D95E3E8035FE}" srcOrd="0" destOrd="0" presId="urn:microsoft.com/office/officeart/2005/8/layout/orgChart1"/>
    <dgm:cxn modelId="{EBEB3BBE-F362-4D3B-A521-57E13A52BBB8}" type="presOf" srcId="{458AE6AD-251A-47B1-B7DA-79E4E1FE3E39}" destId="{54FDD235-7BF2-41FC-942E-7795BF01A281}" srcOrd="0" destOrd="0" presId="urn:microsoft.com/office/officeart/2005/8/layout/orgChart1"/>
    <dgm:cxn modelId="{AFE8AF2F-A3B6-457D-BEC4-FCA2E0BE2723}" type="presOf" srcId="{22A7995C-933A-4ABF-8FA9-47A61942DDED}" destId="{A0B80A4C-B492-4967-9332-53B17713425A}" srcOrd="1" destOrd="0" presId="urn:microsoft.com/office/officeart/2005/8/layout/orgChart1"/>
    <dgm:cxn modelId="{9E985C5B-1620-44AA-A5CA-B8A22F0E0436}" type="presOf" srcId="{B6484DEE-6B5A-4C65-BA91-6E8DA6ED6836}" destId="{A39179FE-12DF-4394-A237-6F42418A93F4}" srcOrd="0" destOrd="0" presId="urn:microsoft.com/office/officeart/2005/8/layout/orgChart1"/>
    <dgm:cxn modelId="{0C2C13A8-15E7-4048-BF6B-2EBB7F49FA35}" type="presParOf" srcId="{54FDD235-7BF2-41FC-942E-7795BF01A281}" destId="{0ED1B6E3-2803-48BA-96F3-3E14B2E8D0DD}" srcOrd="0" destOrd="0" presId="urn:microsoft.com/office/officeart/2005/8/layout/orgChart1"/>
    <dgm:cxn modelId="{067011D5-C6FE-4723-BAA7-1A7C502344E8}" type="presParOf" srcId="{0ED1B6E3-2803-48BA-96F3-3E14B2E8D0DD}" destId="{B356BD7D-3FC9-46F8-8943-B78B9B5544D5}" srcOrd="0" destOrd="0" presId="urn:microsoft.com/office/officeart/2005/8/layout/orgChart1"/>
    <dgm:cxn modelId="{1B5B7E9F-A0F9-41C6-BF1E-A6B00D439EC2}" type="presParOf" srcId="{B356BD7D-3FC9-46F8-8943-B78B9B5544D5}" destId="{5240A004-6481-4F6C-83AE-10324A97BCE0}" srcOrd="0" destOrd="0" presId="urn:microsoft.com/office/officeart/2005/8/layout/orgChart1"/>
    <dgm:cxn modelId="{B503C102-7C40-4077-BE0E-7E57E0D7DBD0}" type="presParOf" srcId="{B356BD7D-3FC9-46F8-8943-B78B9B5544D5}" destId="{0D4F8849-20FA-4843-8B12-69E07FD51CDA}" srcOrd="1" destOrd="0" presId="urn:microsoft.com/office/officeart/2005/8/layout/orgChart1"/>
    <dgm:cxn modelId="{76420F18-ED61-4BBF-A69D-49F52F086FEF}" type="presParOf" srcId="{0ED1B6E3-2803-48BA-96F3-3E14B2E8D0DD}" destId="{41839907-5858-468D-8BFF-1AA6A310A9F8}" srcOrd="1" destOrd="0" presId="urn:microsoft.com/office/officeart/2005/8/layout/orgChart1"/>
    <dgm:cxn modelId="{B48F85C1-AC4A-4399-B851-92A4DB94C3A1}" type="presParOf" srcId="{41839907-5858-468D-8BFF-1AA6A310A9F8}" destId="{4D6D610D-00B5-4C38-8A27-039CBFEA0935}" srcOrd="0" destOrd="0" presId="urn:microsoft.com/office/officeart/2005/8/layout/orgChart1"/>
    <dgm:cxn modelId="{211038F1-0635-4BD2-9C48-469804891AD0}" type="presParOf" srcId="{41839907-5858-468D-8BFF-1AA6A310A9F8}" destId="{B2475689-7D9E-41C7-8692-84C9AF2C9D20}" srcOrd="1" destOrd="0" presId="urn:microsoft.com/office/officeart/2005/8/layout/orgChart1"/>
    <dgm:cxn modelId="{128CB2D6-0EF1-4E48-8FAE-59DF9A36DD2A}" type="presParOf" srcId="{B2475689-7D9E-41C7-8692-84C9AF2C9D20}" destId="{C5A997D8-F41F-451C-8AAE-0F80B95E0D76}" srcOrd="0" destOrd="0" presId="urn:microsoft.com/office/officeart/2005/8/layout/orgChart1"/>
    <dgm:cxn modelId="{48A23583-ED70-47B3-B92A-6302DDD58B83}" type="presParOf" srcId="{C5A997D8-F41F-451C-8AAE-0F80B95E0D76}" destId="{2A73013C-FFEE-42D9-BC26-21A6C12075F5}" srcOrd="0" destOrd="0" presId="urn:microsoft.com/office/officeart/2005/8/layout/orgChart1"/>
    <dgm:cxn modelId="{CD7E97B9-E3B2-411B-96AB-6D3B08BD821A}" type="presParOf" srcId="{C5A997D8-F41F-451C-8AAE-0F80B95E0D76}" destId="{A0B80A4C-B492-4967-9332-53B17713425A}" srcOrd="1" destOrd="0" presId="urn:microsoft.com/office/officeart/2005/8/layout/orgChart1"/>
    <dgm:cxn modelId="{5D5BF757-4CE3-4D96-A697-97EA6C2AC85D}" type="presParOf" srcId="{B2475689-7D9E-41C7-8692-84C9AF2C9D20}" destId="{8D65E7B4-FFE1-4FCA-8DA1-14893D002D99}" srcOrd="1" destOrd="0" presId="urn:microsoft.com/office/officeart/2005/8/layout/orgChart1"/>
    <dgm:cxn modelId="{8028E1D3-4B21-479E-9D46-3CBC21985CB9}" type="presParOf" srcId="{B2475689-7D9E-41C7-8692-84C9AF2C9D20}" destId="{6531A93D-573E-4AE3-9996-099EA9744CB0}" srcOrd="2" destOrd="0" presId="urn:microsoft.com/office/officeart/2005/8/layout/orgChart1"/>
    <dgm:cxn modelId="{AC7DED88-2617-4A71-A65A-1F5E6C5CC8B5}" type="presParOf" srcId="{41839907-5858-468D-8BFF-1AA6A310A9F8}" destId="{F8D33097-D165-4561-9C02-9A162DE184A6}" srcOrd="2" destOrd="0" presId="urn:microsoft.com/office/officeart/2005/8/layout/orgChart1"/>
    <dgm:cxn modelId="{D4EB9479-B53B-4320-A3E2-7256719E3D6C}" type="presParOf" srcId="{41839907-5858-468D-8BFF-1AA6A310A9F8}" destId="{5F87565D-53B5-410F-BF11-83CA5FDF6CE9}" srcOrd="3" destOrd="0" presId="urn:microsoft.com/office/officeart/2005/8/layout/orgChart1"/>
    <dgm:cxn modelId="{FE9AFD6F-485A-4E32-A501-8B3CEF36B4D7}" type="presParOf" srcId="{5F87565D-53B5-410F-BF11-83CA5FDF6CE9}" destId="{71ED8AD1-BC86-45D8-BED5-9A8DF31562BF}" srcOrd="0" destOrd="0" presId="urn:microsoft.com/office/officeart/2005/8/layout/orgChart1"/>
    <dgm:cxn modelId="{D50BB726-2E51-4DA8-873F-F3CC9CF55AFA}" type="presParOf" srcId="{71ED8AD1-BC86-45D8-BED5-9A8DF31562BF}" destId="{FB2508D7-3CE6-4DD3-9805-FC13A1469CCC}" srcOrd="0" destOrd="0" presId="urn:microsoft.com/office/officeart/2005/8/layout/orgChart1"/>
    <dgm:cxn modelId="{219D454F-08D0-4BD1-9D65-55A22BB8947A}" type="presParOf" srcId="{71ED8AD1-BC86-45D8-BED5-9A8DF31562BF}" destId="{8119856D-1362-40C8-9447-D60966172A15}" srcOrd="1" destOrd="0" presId="urn:microsoft.com/office/officeart/2005/8/layout/orgChart1"/>
    <dgm:cxn modelId="{E223E867-042B-454C-80C9-64BA1A4442B2}" type="presParOf" srcId="{5F87565D-53B5-410F-BF11-83CA5FDF6CE9}" destId="{F6C2E23E-C93D-4CA9-9CB0-37A39463D4DC}" srcOrd="1" destOrd="0" presId="urn:microsoft.com/office/officeart/2005/8/layout/orgChart1"/>
    <dgm:cxn modelId="{96F8A5F6-6850-488E-AD11-90B889B78740}" type="presParOf" srcId="{5F87565D-53B5-410F-BF11-83CA5FDF6CE9}" destId="{731DBA9C-350C-455C-A687-8D4E0C095B69}" srcOrd="2" destOrd="0" presId="urn:microsoft.com/office/officeart/2005/8/layout/orgChart1"/>
    <dgm:cxn modelId="{437392DB-7B22-4E09-93BA-65DBC5D5903C}" type="presParOf" srcId="{41839907-5858-468D-8BFF-1AA6A310A9F8}" destId="{B39AC61F-4CEE-4F51-BE6A-D95E3E8035FE}" srcOrd="4" destOrd="0" presId="urn:microsoft.com/office/officeart/2005/8/layout/orgChart1"/>
    <dgm:cxn modelId="{1C18527A-3C9C-4C31-83F8-3E18C509F73D}" type="presParOf" srcId="{41839907-5858-468D-8BFF-1AA6A310A9F8}" destId="{C78CFEED-1726-4920-AD71-5E25DF2B549E}" srcOrd="5" destOrd="0" presId="urn:microsoft.com/office/officeart/2005/8/layout/orgChart1"/>
    <dgm:cxn modelId="{D9382A82-C2B4-4277-916D-473DAAE178D4}" type="presParOf" srcId="{C78CFEED-1726-4920-AD71-5E25DF2B549E}" destId="{34FD1EFC-7C53-4E88-A7B5-031E9B986F06}" srcOrd="0" destOrd="0" presId="urn:microsoft.com/office/officeart/2005/8/layout/orgChart1"/>
    <dgm:cxn modelId="{ADD17FE0-4B6F-4592-B400-E8DA48878407}" type="presParOf" srcId="{34FD1EFC-7C53-4E88-A7B5-031E9B986F06}" destId="{A39179FE-12DF-4394-A237-6F42418A93F4}" srcOrd="0" destOrd="0" presId="urn:microsoft.com/office/officeart/2005/8/layout/orgChart1"/>
    <dgm:cxn modelId="{01E0A170-6239-4C2D-8763-E5E6E8860A18}" type="presParOf" srcId="{34FD1EFC-7C53-4E88-A7B5-031E9B986F06}" destId="{C4326B8B-E6A6-49F4-A20A-36F296C47E6C}" srcOrd="1" destOrd="0" presId="urn:microsoft.com/office/officeart/2005/8/layout/orgChart1"/>
    <dgm:cxn modelId="{01BC5FCB-46E2-43FD-99B6-199B5D05D7EC}" type="presParOf" srcId="{C78CFEED-1726-4920-AD71-5E25DF2B549E}" destId="{4183E800-EEAE-4EBE-8E84-DE6E75F3F52C}" srcOrd="1" destOrd="0" presId="urn:microsoft.com/office/officeart/2005/8/layout/orgChart1"/>
    <dgm:cxn modelId="{CFE61E94-DB3B-448C-97FC-1CBD8BB4E77B}" type="presParOf" srcId="{C78CFEED-1726-4920-AD71-5E25DF2B549E}" destId="{4A707D5C-7914-4222-A18B-A192A6C5B0B2}" srcOrd="2" destOrd="0" presId="urn:microsoft.com/office/officeart/2005/8/layout/orgChart1"/>
    <dgm:cxn modelId="{BB9E9589-217D-4B93-96E7-B134A24F2BCD}" type="presParOf" srcId="{0ED1B6E3-2803-48BA-96F3-3E14B2E8D0DD}" destId="{2C0068F4-C70F-40CA-928A-3D0362EAC37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0FF42E-7BD2-49BE-A292-A49B2AC0D4E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BFCDFB42-93ED-446C-82D3-FEDD839099C8}">
      <dgm:prSet/>
      <dgm:spPr>
        <a:solidFill>
          <a:schemeClr val="bg1"/>
        </a:solidFill>
      </dgm:spPr>
      <dgm:t>
        <a:bodyPr/>
        <a:lstStyle/>
        <a:p>
          <a:pPr marL="0" marR="0" lvl="0" indent="0" algn="ctr" defTabSz="449263" rtl="0" eaLnBrk="1" fontAlgn="base" latinLnBrk="0" hangingPunct="1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B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rPr>
            <a:t>Direitos Fundamentais</a:t>
          </a:r>
        </a:p>
      </dgm:t>
    </dgm:pt>
    <dgm:pt modelId="{5BB88124-BD87-4DE3-A32F-1892D06FF57C}" type="parTrans" cxnId="{39E89DD0-DD26-4870-A74E-7A3725803AEF}">
      <dgm:prSet/>
      <dgm:spPr/>
      <dgm:t>
        <a:bodyPr/>
        <a:lstStyle/>
        <a:p>
          <a:endParaRPr lang="pt-BR"/>
        </a:p>
      </dgm:t>
    </dgm:pt>
    <dgm:pt modelId="{963C0AAB-2AFA-4D10-8AD9-AFAF4E4074A8}" type="sibTrans" cxnId="{39E89DD0-DD26-4870-A74E-7A3725803AEF}">
      <dgm:prSet/>
      <dgm:spPr/>
      <dgm:t>
        <a:bodyPr/>
        <a:lstStyle/>
        <a:p>
          <a:endParaRPr lang="pt-BR"/>
        </a:p>
      </dgm:t>
    </dgm:pt>
    <dgm:pt modelId="{A9CFDDF3-4607-4D74-A5B0-407954282B22}">
      <dgm:prSet/>
      <dgm:spPr>
        <a:solidFill>
          <a:schemeClr val="bg1"/>
        </a:solidFill>
      </dgm:spPr>
      <dgm:t>
        <a:bodyPr/>
        <a:lstStyle/>
        <a:p>
          <a:pPr marL="0" marR="0" lvl="0" indent="0" algn="ctr" defTabSz="449263" rtl="0" eaLnBrk="1" fontAlgn="base" latinLnBrk="0" hangingPunct="1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rPr>
            <a:t>Dignidade </a:t>
          </a:r>
        </a:p>
        <a:p>
          <a:pPr marL="0" marR="0" lvl="0" indent="0" algn="ctr" defTabSz="449263" rtl="0" eaLnBrk="1" fontAlgn="base" latinLnBrk="0" hangingPunct="1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rPr>
            <a:t>da Pessoa Humana</a:t>
          </a:r>
        </a:p>
        <a:p>
          <a:pPr marL="0" marR="0" lvl="0" indent="0" algn="ctr" defTabSz="449263" rtl="0" eaLnBrk="1" fontAlgn="base" latinLnBrk="0" hangingPunct="1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rPr>
            <a:t> </a:t>
          </a:r>
        </a:p>
      </dgm:t>
    </dgm:pt>
    <dgm:pt modelId="{7F7E8503-A1AD-48FF-ADFE-15F44DF6B7C8}" type="parTrans" cxnId="{62A3183C-BFCD-47D2-B217-02219B36E2AA}">
      <dgm:prSet/>
      <dgm:spPr>
        <a:ln>
          <a:solidFill>
            <a:schemeClr val="bg1"/>
          </a:solidFill>
        </a:ln>
      </dgm:spPr>
      <dgm:t>
        <a:bodyPr/>
        <a:lstStyle/>
        <a:p>
          <a:endParaRPr lang="pt-BR"/>
        </a:p>
      </dgm:t>
    </dgm:pt>
    <dgm:pt modelId="{3EC111C9-2F80-444F-B678-A2D1A7306332}" type="sibTrans" cxnId="{62A3183C-BFCD-47D2-B217-02219B36E2AA}">
      <dgm:prSet/>
      <dgm:spPr/>
      <dgm:t>
        <a:bodyPr/>
        <a:lstStyle/>
        <a:p>
          <a:endParaRPr lang="pt-BR"/>
        </a:p>
      </dgm:t>
    </dgm:pt>
    <dgm:pt modelId="{E1C5771E-5769-4ADC-A4BB-6C8D2AF0B95E}">
      <dgm:prSet/>
      <dgm:spPr>
        <a:solidFill>
          <a:schemeClr val="bg1"/>
        </a:solidFill>
      </dgm:spPr>
      <dgm:t>
        <a:bodyPr/>
        <a:lstStyle/>
        <a:p>
          <a:pPr marL="0" marR="0" lvl="0" indent="0" algn="ctr" defTabSz="449263" rtl="0" eaLnBrk="1" fontAlgn="base" latinLnBrk="0" hangingPunct="1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B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rPr>
            <a:t>Limitação de Poder</a:t>
          </a:r>
        </a:p>
      </dgm:t>
    </dgm:pt>
    <dgm:pt modelId="{43BD94A4-902C-4939-A08C-4D5A47A6C653}" type="parTrans" cxnId="{E4978824-76EB-4951-9019-613D045CEFC1}">
      <dgm:prSet/>
      <dgm:spPr>
        <a:ln>
          <a:solidFill>
            <a:schemeClr val="bg1"/>
          </a:solidFill>
        </a:ln>
      </dgm:spPr>
      <dgm:t>
        <a:bodyPr/>
        <a:lstStyle/>
        <a:p>
          <a:endParaRPr lang="pt-BR"/>
        </a:p>
      </dgm:t>
    </dgm:pt>
    <dgm:pt modelId="{2E5566B5-C3A6-434D-9E40-9F1C5F2648A1}" type="sibTrans" cxnId="{E4978824-76EB-4951-9019-613D045CEFC1}">
      <dgm:prSet/>
      <dgm:spPr/>
      <dgm:t>
        <a:bodyPr/>
        <a:lstStyle/>
        <a:p>
          <a:endParaRPr lang="pt-BR"/>
        </a:p>
      </dgm:t>
    </dgm:pt>
    <dgm:pt modelId="{AB4C0C55-A539-4F16-AD0A-B9B65C1CA90F}" type="pres">
      <dgm:prSet presAssocID="{A40FF42E-7BD2-49BE-A292-A49B2AC0D4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1868442-9D2B-47FB-8E13-7443ADA47389}" type="pres">
      <dgm:prSet presAssocID="{BFCDFB42-93ED-446C-82D3-FEDD839099C8}" presName="hierRoot1" presStyleCnt="0">
        <dgm:presLayoutVars>
          <dgm:hierBranch/>
        </dgm:presLayoutVars>
      </dgm:prSet>
      <dgm:spPr/>
    </dgm:pt>
    <dgm:pt modelId="{946ED3C3-0457-454E-9AC1-7248DAC3F05E}" type="pres">
      <dgm:prSet presAssocID="{BFCDFB42-93ED-446C-82D3-FEDD839099C8}" presName="rootComposite1" presStyleCnt="0"/>
      <dgm:spPr/>
    </dgm:pt>
    <dgm:pt modelId="{974550B1-0BB0-4E04-AA19-1FB2F93D61FD}" type="pres">
      <dgm:prSet presAssocID="{BFCDFB42-93ED-446C-82D3-FEDD839099C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3B7C68B-2ABB-4EE9-884D-2A0F99CCCD81}" type="pres">
      <dgm:prSet presAssocID="{BFCDFB42-93ED-446C-82D3-FEDD839099C8}" presName="rootConnector1" presStyleLbl="node1" presStyleIdx="0" presStyleCnt="0"/>
      <dgm:spPr/>
      <dgm:t>
        <a:bodyPr/>
        <a:lstStyle/>
        <a:p>
          <a:endParaRPr lang="pt-BR"/>
        </a:p>
      </dgm:t>
    </dgm:pt>
    <dgm:pt modelId="{1615857C-C7F8-4657-9C22-82F77D6CD545}" type="pres">
      <dgm:prSet presAssocID="{BFCDFB42-93ED-446C-82D3-FEDD839099C8}" presName="hierChild2" presStyleCnt="0"/>
      <dgm:spPr/>
    </dgm:pt>
    <dgm:pt modelId="{F1D410CF-0EAA-476C-A732-3E5A7C5AD649}" type="pres">
      <dgm:prSet presAssocID="{7F7E8503-A1AD-48FF-ADFE-15F44DF6B7C8}" presName="Name35" presStyleLbl="parChTrans1D2" presStyleIdx="0" presStyleCnt="2"/>
      <dgm:spPr/>
      <dgm:t>
        <a:bodyPr/>
        <a:lstStyle/>
        <a:p>
          <a:endParaRPr lang="pt-BR"/>
        </a:p>
      </dgm:t>
    </dgm:pt>
    <dgm:pt modelId="{8140ED87-BCB6-43B0-914A-838F34C82045}" type="pres">
      <dgm:prSet presAssocID="{A9CFDDF3-4607-4D74-A5B0-407954282B22}" presName="hierRoot2" presStyleCnt="0">
        <dgm:presLayoutVars>
          <dgm:hierBranch/>
        </dgm:presLayoutVars>
      </dgm:prSet>
      <dgm:spPr/>
    </dgm:pt>
    <dgm:pt modelId="{962A988C-45B0-4002-8395-3BF0776144FE}" type="pres">
      <dgm:prSet presAssocID="{A9CFDDF3-4607-4D74-A5B0-407954282B22}" presName="rootComposite" presStyleCnt="0"/>
      <dgm:spPr/>
    </dgm:pt>
    <dgm:pt modelId="{ED03271D-9424-4646-BAA6-667BE1B03178}" type="pres">
      <dgm:prSet presAssocID="{A9CFDDF3-4607-4D74-A5B0-407954282B2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BD92D31-05C7-4114-8D36-9BDDF176566F}" type="pres">
      <dgm:prSet presAssocID="{A9CFDDF3-4607-4D74-A5B0-407954282B22}" presName="rootConnector" presStyleLbl="node2" presStyleIdx="0" presStyleCnt="2"/>
      <dgm:spPr/>
      <dgm:t>
        <a:bodyPr/>
        <a:lstStyle/>
        <a:p>
          <a:endParaRPr lang="pt-BR"/>
        </a:p>
      </dgm:t>
    </dgm:pt>
    <dgm:pt modelId="{0B5B4F36-8152-4FA7-AAA6-4FCE6233486C}" type="pres">
      <dgm:prSet presAssocID="{A9CFDDF3-4607-4D74-A5B0-407954282B22}" presName="hierChild4" presStyleCnt="0"/>
      <dgm:spPr/>
    </dgm:pt>
    <dgm:pt modelId="{E7CCDD94-0FDB-47F1-A5A1-F03B3EDA0727}" type="pres">
      <dgm:prSet presAssocID="{A9CFDDF3-4607-4D74-A5B0-407954282B22}" presName="hierChild5" presStyleCnt="0"/>
      <dgm:spPr/>
    </dgm:pt>
    <dgm:pt modelId="{941D23AE-434E-4124-A56F-C635EA0489EF}" type="pres">
      <dgm:prSet presAssocID="{43BD94A4-902C-4939-A08C-4D5A47A6C653}" presName="Name35" presStyleLbl="parChTrans1D2" presStyleIdx="1" presStyleCnt="2"/>
      <dgm:spPr/>
      <dgm:t>
        <a:bodyPr/>
        <a:lstStyle/>
        <a:p>
          <a:endParaRPr lang="pt-BR"/>
        </a:p>
      </dgm:t>
    </dgm:pt>
    <dgm:pt modelId="{32D1F0C8-FEAE-4F12-B988-9D60A28EA0E8}" type="pres">
      <dgm:prSet presAssocID="{E1C5771E-5769-4ADC-A4BB-6C8D2AF0B95E}" presName="hierRoot2" presStyleCnt="0">
        <dgm:presLayoutVars>
          <dgm:hierBranch/>
        </dgm:presLayoutVars>
      </dgm:prSet>
      <dgm:spPr/>
    </dgm:pt>
    <dgm:pt modelId="{78DCF4C8-AF0E-4156-A9F5-C1A8128260D5}" type="pres">
      <dgm:prSet presAssocID="{E1C5771E-5769-4ADC-A4BB-6C8D2AF0B95E}" presName="rootComposite" presStyleCnt="0"/>
      <dgm:spPr/>
    </dgm:pt>
    <dgm:pt modelId="{17911C95-35AB-4FFD-8D5F-A9411EC7675C}" type="pres">
      <dgm:prSet presAssocID="{E1C5771E-5769-4ADC-A4BB-6C8D2AF0B95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16EA909-B261-41C5-A6AB-B163C922F387}" type="pres">
      <dgm:prSet presAssocID="{E1C5771E-5769-4ADC-A4BB-6C8D2AF0B95E}" presName="rootConnector" presStyleLbl="node2" presStyleIdx="1" presStyleCnt="2"/>
      <dgm:spPr/>
      <dgm:t>
        <a:bodyPr/>
        <a:lstStyle/>
        <a:p>
          <a:endParaRPr lang="pt-BR"/>
        </a:p>
      </dgm:t>
    </dgm:pt>
    <dgm:pt modelId="{C9F0DB2C-C78B-4385-B130-C0A8532694D6}" type="pres">
      <dgm:prSet presAssocID="{E1C5771E-5769-4ADC-A4BB-6C8D2AF0B95E}" presName="hierChild4" presStyleCnt="0"/>
      <dgm:spPr/>
    </dgm:pt>
    <dgm:pt modelId="{B60E9F57-5798-4698-A448-29D114FD70EE}" type="pres">
      <dgm:prSet presAssocID="{E1C5771E-5769-4ADC-A4BB-6C8D2AF0B95E}" presName="hierChild5" presStyleCnt="0"/>
      <dgm:spPr/>
    </dgm:pt>
    <dgm:pt modelId="{402030B8-C4D4-4F53-A5B2-C1C6BEB7E99F}" type="pres">
      <dgm:prSet presAssocID="{BFCDFB42-93ED-446C-82D3-FEDD839099C8}" presName="hierChild3" presStyleCnt="0"/>
      <dgm:spPr/>
    </dgm:pt>
  </dgm:ptLst>
  <dgm:cxnLst>
    <dgm:cxn modelId="{5AA77AFD-989E-4680-9F7F-83944D147586}" type="presOf" srcId="{E1C5771E-5769-4ADC-A4BB-6C8D2AF0B95E}" destId="{17911C95-35AB-4FFD-8D5F-A9411EC7675C}" srcOrd="0" destOrd="0" presId="urn:microsoft.com/office/officeart/2005/8/layout/orgChart1"/>
    <dgm:cxn modelId="{E4978824-76EB-4951-9019-613D045CEFC1}" srcId="{BFCDFB42-93ED-446C-82D3-FEDD839099C8}" destId="{E1C5771E-5769-4ADC-A4BB-6C8D2AF0B95E}" srcOrd="1" destOrd="0" parTransId="{43BD94A4-902C-4939-A08C-4D5A47A6C653}" sibTransId="{2E5566B5-C3A6-434D-9E40-9F1C5F2648A1}"/>
    <dgm:cxn modelId="{AF011DAB-BE1C-4BE6-AFE2-A5ADBAAF8749}" type="presOf" srcId="{BFCDFB42-93ED-446C-82D3-FEDD839099C8}" destId="{93B7C68B-2ABB-4EE9-884D-2A0F99CCCD81}" srcOrd="1" destOrd="0" presId="urn:microsoft.com/office/officeart/2005/8/layout/orgChart1"/>
    <dgm:cxn modelId="{62A3183C-BFCD-47D2-B217-02219B36E2AA}" srcId="{BFCDFB42-93ED-446C-82D3-FEDD839099C8}" destId="{A9CFDDF3-4607-4D74-A5B0-407954282B22}" srcOrd="0" destOrd="0" parTransId="{7F7E8503-A1AD-48FF-ADFE-15F44DF6B7C8}" sibTransId="{3EC111C9-2F80-444F-B678-A2D1A7306332}"/>
    <dgm:cxn modelId="{0D3A56B9-9C7C-4151-ABCD-6F47ED0A85D8}" type="presOf" srcId="{E1C5771E-5769-4ADC-A4BB-6C8D2AF0B95E}" destId="{816EA909-B261-41C5-A6AB-B163C922F387}" srcOrd="1" destOrd="0" presId="urn:microsoft.com/office/officeart/2005/8/layout/orgChart1"/>
    <dgm:cxn modelId="{39E89DD0-DD26-4870-A74E-7A3725803AEF}" srcId="{A40FF42E-7BD2-49BE-A292-A49B2AC0D4EE}" destId="{BFCDFB42-93ED-446C-82D3-FEDD839099C8}" srcOrd="0" destOrd="0" parTransId="{5BB88124-BD87-4DE3-A32F-1892D06FF57C}" sibTransId="{963C0AAB-2AFA-4D10-8AD9-AFAF4E4074A8}"/>
    <dgm:cxn modelId="{9FE06B0C-866A-42AC-88FC-09D7EA044352}" type="presOf" srcId="{A40FF42E-7BD2-49BE-A292-A49B2AC0D4EE}" destId="{AB4C0C55-A539-4F16-AD0A-B9B65C1CA90F}" srcOrd="0" destOrd="0" presId="urn:microsoft.com/office/officeart/2005/8/layout/orgChart1"/>
    <dgm:cxn modelId="{DD617D16-A4D2-49B5-B779-2FD23967C0FE}" type="presOf" srcId="{43BD94A4-902C-4939-A08C-4D5A47A6C653}" destId="{941D23AE-434E-4124-A56F-C635EA0489EF}" srcOrd="0" destOrd="0" presId="urn:microsoft.com/office/officeart/2005/8/layout/orgChart1"/>
    <dgm:cxn modelId="{0EF63CDC-5F02-48CE-90B9-9A12AED7BDDC}" type="presOf" srcId="{A9CFDDF3-4607-4D74-A5B0-407954282B22}" destId="{2BD92D31-05C7-4114-8D36-9BDDF176566F}" srcOrd="1" destOrd="0" presId="urn:microsoft.com/office/officeart/2005/8/layout/orgChart1"/>
    <dgm:cxn modelId="{DD94537B-38A2-401A-AF91-9529AC225634}" type="presOf" srcId="{A9CFDDF3-4607-4D74-A5B0-407954282B22}" destId="{ED03271D-9424-4646-BAA6-667BE1B03178}" srcOrd="0" destOrd="0" presId="urn:microsoft.com/office/officeart/2005/8/layout/orgChart1"/>
    <dgm:cxn modelId="{09F714C0-07F9-4770-A394-0DBCEE5AF7B7}" type="presOf" srcId="{BFCDFB42-93ED-446C-82D3-FEDD839099C8}" destId="{974550B1-0BB0-4E04-AA19-1FB2F93D61FD}" srcOrd="0" destOrd="0" presId="urn:microsoft.com/office/officeart/2005/8/layout/orgChart1"/>
    <dgm:cxn modelId="{3ACAA211-3308-41AA-B7CB-A54159B05118}" type="presOf" srcId="{7F7E8503-A1AD-48FF-ADFE-15F44DF6B7C8}" destId="{F1D410CF-0EAA-476C-A732-3E5A7C5AD649}" srcOrd="0" destOrd="0" presId="urn:microsoft.com/office/officeart/2005/8/layout/orgChart1"/>
    <dgm:cxn modelId="{ECC356EB-6AD0-4F82-8A90-B893F146E285}" type="presParOf" srcId="{AB4C0C55-A539-4F16-AD0A-B9B65C1CA90F}" destId="{31868442-9D2B-47FB-8E13-7443ADA47389}" srcOrd="0" destOrd="0" presId="urn:microsoft.com/office/officeart/2005/8/layout/orgChart1"/>
    <dgm:cxn modelId="{7DB452D6-E968-413F-ABC5-DAAFCDACE60B}" type="presParOf" srcId="{31868442-9D2B-47FB-8E13-7443ADA47389}" destId="{946ED3C3-0457-454E-9AC1-7248DAC3F05E}" srcOrd="0" destOrd="0" presId="urn:microsoft.com/office/officeart/2005/8/layout/orgChart1"/>
    <dgm:cxn modelId="{3BDB66A1-3C2E-4E12-8EA7-C9F27AA4EC85}" type="presParOf" srcId="{946ED3C3-0457-454E-9AC1-7248DAC3F05E}" destId="{974550B1-0BB0-4E04-AA19-1FB2F93D61FD}" srcOrd="0" destOrd="0" presId="urn:microsoft.com/office/officeart/2005/8/layout/orgChart1"/>
    <dgm:cxn modelId="{3DAAFEA3-424E-4461-B50F-867824933866}" type="presParOf" srcId="{946ED3C3-0457-454E-9AC1-7248DAC3F05E}" destId="{93B7C68B-2ABB-4EE9-884D-2A0F99CCCD81}" srcOrd="1" destOrd="0" presId="urn:microsoft.com/office/officeart/2005/8/layout/orgChart1"/>
    <dgm:cxn modelId="{F01B029D-2FAC-487C-9D72-1ADAB5C0DDB2}" type="presParOf" srcId="{31868442-9D2B-47FB-8E13-7443ADA47389}" destId="{1615857C-C7F8-4657-9C22-82F77D6CD545}" srcOrd="1" destOrd="0" presId="urn:microsoft.com/office/officeart/2005/8/layout/orgChart1"/>
    <dgm:cxn modelId="{4039B296-FEFF-4687-AD8B-B225A986478A}" type="presParOf" srcId="{1615857C-C7F8-4657-9C22-82F77D6CD545}" destId="{F1D410CF-0EAA-476C-A732-3E5A7C5AD649}" srcOrd="0" destOrd="0" presId="urn:microsoft.com/office/officeart/2005/8/layout/orgChart1"/>
    <dgm:cxn modelId="{C9C942AE-846E-42C9-B1B0-B2B1A74C197D}" type="presParOf" srcId="{1615857C-C7F8-4657-9C22-82F77D6CD545}" destId="{8140ED87-BCB6-43B0-914A-838F34C82045}" srcOrd="1" destOrd="0" presId="urn:microsoft.com/office/officeart/2005/8/layout/orgChart1"/>
    <dgm:cxn modelId="{AE6485B9-CBE3-4E25-B7B5-372D1E9D8DBA}" type="presParOf" srcId="{8140ED87-BCB6-43B0-914A-838F34C82045}" destId="{962A988C-45B0-4002-8395-3BF0776144FE}" srcOrd="0" destOrd="0" presId="urn:microsoft.com/office/officeart/2005/8/layout/orgChart1"/>
    <dgm:cxn modelId="{0971C578-410A-4304-B2E2-9D9A12ADE55E}" type="presParOf" srcId="{962A988C-45B0-4002-8395-3BF0776144FE}" destId="{ED03271D-9424-4646-BAA6-667BE1B03178}" srcOrd="0" destOrd="0" presId="urn:microsoft.com/office/officeart/2005/8/layout/orgChart1"/>
    <dgm:cxn modelId="{D98B1885-50D3-4FCE-842C-5919D8945530}" type="presParOf" srcId="{962A988C-45B0-4002-8395-3BF0776144FE}" destId="{2BD92D31-05C7-4114-8D36-9BDDF176566F}" srcOrd="1" destOrd="0" presId="urn:microsoft.com/office/officeart/2005/8/layout/orgChart1"/>
    <dgm:cxn modelId="{73D0033D-B819-4542-A0F8-0C7B4896DE8B}" type="presParOf" srcId="{8140ED87-BCB6-43B0-914A-838F34C82045}" destId="{0B5B4F36-8152-4FA7-AAA6-4FCE6233486C}" srcOrd="1" destOrd="0" presId="urn:microsoft.com/office/officeart/2005/8/layout/orgChart1"/>
    <dgm:cxn modelId="{399189B2-4B8A-4EFD-BBAC-EBB83D502374}" type="presParOf" srcId="{8140ED87-BCB6-43B0-914A-838F34C82045}" destId="{E7CCDD94-0FDB-47F1-A5A1-F03B3EDA0727}" srcOrd="2" destOrd="0" presId="urn:microsoft.com/office/officeart/2005/8/layout/orgChart1"/>
    <dgm:cxn modelId="{46D48B56-8E86-4A1B-A70D-45E45D1BC25D}" type="presParOf" srcId="{1615857C-C7F8-4657-9C22-82F77D6CD545}" destId="{941D23AE-434E-4124-A56F-C635EA0489EF}" srcOrd="2" destOrd="0" presId="urn:microsoft.com/office/officeart/2005/8/layout/orgChart1"/>
    <dgm:cxn modelId="{DDC3B82E-3063-469C-94C4-6DF6694EDAA5}" type="presParOf" srcId="{1615857C-C7F8-4657-9C22-82F77D6CD545}" destId="{32D1F0C8-FEAE-4F12-B988-9D60A28EA0E8}" srcOrd="3" destOrd="0" presId="urn:microsoft.com/office/officeart/2005/8/layout/orgChart1"/>
    <dgm:cxn modelId="{2E2B815F-9A0F-4533-9987-D7E09D514914}" type="presParOf" srcId="{32D1F0C8-FEAE-4F12-B988-9D60A28EA0E8}" destId="{78DCF4C8-AF0E-4156-A9F5-C1A8128260D5}" srcOrd="0" destOrd="0" presId="urn:microsoft.com/office/officeart/2005/8/layout/orgChart1"/>
    <dgm:cxn modelId="{9BAFF0CB-155C-4603-B628-5D027A072DEA}" type="presParOf" srcId="{78DCF4C8-AF0E-4156-A9F5-C1A8128260D5}" destId="{17911C95-35AB-4FFD-8D5F-A9411EC7675C}" srcOrd="0" destOrd="0" presId="urn:microsoft.com/office/officeart/2005/8/layout/orgChart1"/>
    <dgm:cxn modelId="{FAE3FBE8-1329-4C28-94BE-C944CB24E582}" type="presParOf" srcId="{78DCF4C8-AF0E-4156-A9F5-C1A8128260D5}" destId="{816EA909-B261-41C5-A6AB-B163C922F387}" srcOrd="1" destOrd="0" presId="urn:microsoft.com/office/officeart/2005/8/layout/orgChart1"/>
    <dgm:cxn modelId="{8A5C0851-1E1B-403B-A8A3-6120A6829056}" type="presParOf" srcId="{32D1F0C8-FEAE-4F12-B988-9D60A28EA0E8}" destId="{C9F0DB2C-C78B-4385-B130-C0A8532694D6}" srcOrd="1" destOrd="0" presId="urn:microsoft.com/office/officeart/2005/8/layout/orgChart1"/>
    <dgm:cxn modelId="{277C63CA-39D5-466E-8A37-A573AAE8A273}" type="presParOf" srcId="{32D1F0C8-FEAE-4F12-B988-9D60A28EA0E8}" destId="{B60E9F57-5798-4698-A448-29D114FD70EE}" srcOrd="2" destOrd="0" presId="urn:microsoft.com/office/officeart/2005/8/layout/orgChart1"/>
    <dgm:cxn modelId="{14A94C2E-4897-4D87-9D33-9FAF075DB7C3}" type="presParOf" srcId="{31868442-9D2B-47FB-8E13-7443ADA47389}" destId="{402030B8-C4D4-4F53-A5B2-C1C6BEB7E99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AC61F-4CEE-4F51-BE6A-D95E3E8035FE}">
      <dsp:nvSpPr>
        <dsp:cNvPr id="0" name=""/>
        <dsp:cNvSpPr/>
      </dsp:nvSpPr>
      <dsp:spPr>
        <a:xfrm>
          <a:off x="4535487" y="2198836"/>
          <a:ext cx="3208890" cy="556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57"/>
              </a:lnTo>
              <a:lnTo>
                <a:pt x="3208890" y="278457"/>
              </a:lnTo>
              <a:lnTo>
                <a:pt x="3208890" y="5569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33097-D165-4561-9C02-9A162DE184A6}">
      <dsp:nvSpPr>
        <dsp:cNvPr id="0" name=""/>
        <dsp:cNvSpPr/>
      </dsp:nvSpPr>
      <dsp:spPr>
        <a:xfrm>
          <a:off x="4489767" y="2198836"/>
          <a:ext cx="91440" cy="5569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69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D610D-00B5-4C38-8A27-039CBFEA0935}">
      <dsp:nvSpPr>
        <dsp:cNvPr id="0" name=""/>
        <dsp:cNvSpPr/>
      </dsp:nvSpPr>
      <dsp:spPr>
        <a:xfrm>
          <a:off x="1326596" y="2198836"/>
          <a:ext cx="3208890" cy="556914"/>
        </a:xfrm>
        <a:custGeom>
          <a:avLst/>
          <a:gdLst/>
          <a:ahLst/>
          <a:cxnLst/>
          <a:rect l="0" t="0" r="0" b="0"/>
          <a:pathLst>
            <a:path>
              <a:moveTo>
                <a:pt x="3208890" y="0"/>
              </a:moveTo>
              <a:lnTo>
                <a:pt x="3208890" y="278457"/>
              </a:lnTo>
              <a:lnTo>
                <a:pt x="0" y="278457"/>
              </a:lnTo>
              <a:lnTo>
                <a:pt x="0" y="5569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0A004-6481-4F6C-83AE-10324A97BCE0}">
      <dsp:nvSpPr>
        <dsp:cNvPr id="0" name=""/>
        <dsp:cNvSpPr/>
      </dsp:nvSpPr>
      <dsp:spPr>
        <a:xfrm>
          <a:off x="3209499" y="872848"/>
          <a:ext cx="2651975" cy="13259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449263" rtl="0" eaLnBrk="1" fontAlgn="base" latinLnBrk="0" hangingPunct="1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BR" sz="26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SimSun" pitchFamily="2" charset="-122"/>
            </a:rPr>
            <a:t>Jurista</a:t>
          </a:r>
        </a:p>
      </dsp:txBody>
      <dsp:txXfrm>
        <a:off x="3209499" y="872848"/>
        <a:ext cx="2651975" cy="1325987"/>
      </dsp:txXfrm>
    </dsp:sp>
    <dsp:sp modelId="{2A73013C-FFEE-42D9-BC26-21A6C12075F5}">
      <dsp:nvSpPr>
        <dsp:cNvPr id="0" name=""/>
        <dsp:cNvSpPr/>
      </dsp:nvSpPr>
      <dsp:spPr>
        <a:xfrm>
          <a:off x="609" y="2755750"/>
          <a:ext cx="2651975" cy="13259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449263" rtl="0" eaLnBrk="1" fontAlgn="base" latinLnBrk="0" hangingPunct="1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BR" sz="26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SimSun" pitchFamily="2" charset="-122"/>
            </a:rPr>
            <a:t>Norma</a:t>
          </a:r>
        </a:p>
        <a:p>
          <a:pPr marL="0" marR="0" lvl="0" indent="0" algn="ctr" defTabSz="449263" rtl="0" eaLnBrk="1" fontAlgn="base" latinLnBrk="0" hangingPunct="1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BR" sz="26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SimSun" pitchFamily="2" charset="-122"/>
            </a:rPr>
            <a:t>deixa de ser neutra</a:t>
          </a:r>
        </a:p>
      </dsp:txBody>
      <dsp:txXfrm>
        <a:off x="609" y="2755750"/>
        <a:ext cx="2651975" cy="1325987"/>
      </dsp:txXfrm>
    </dsp:sp>
    <dsp:sp modelId="{FB2508D7-3CE6-4DD3-9805-FC13A1469CCC}">
      <dsp:nvSpPr>
        <dsp:cNvPr id="0" name=""/>
        <dsp:cNvSpPr/>
      </dsp:nvSpPr>
      <dsp:spPr>
        <a:xfrm>
          <a:off x="3209499" y="2755750"/>
          <a:ext cx="2651975" cy="13259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449263" rtl="0" eaLnBrk="1" fontAlgn="base" latinLnBrk="0" hangingPunct="1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BR" sz="26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SimSun" pitchFamily="2" charset="-122"/>
            </a:rPr>
            <a:t>Norma</a:t>
          </a:r>
        </a:p>
        <a:p>
          <a:pPr marL="0" marR="0" lvl="0" indent="0" algn="ctr" defTabSz="449263" rtl="0" eaLnBrk="1" fontAlgn="base" latinLnBrk="0" hangingPunct="1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BR" sz="26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SimSun" pitchFamily="2" charset="-122"/>
            </a:rPr>
            <a:t>Contém ideologia</a:t>
          </a:r>
        </a:p>
      </dsp:txBody>
      <dsp:txXfrm>
        <a:off x="3209499" y="2755750"/>
        <a:ext cx="2651975" cy="1325987"/>
      </dsp:txXfrm>
    </dsp:sp>
    <dsp:sp modelId="{A39179FE-12DF-4394-A237-6F42418A93F4}">
      <dsp:nvSpPr>
        <dsp:cNvPr id="0" name=""/>
        <dsp:cNvSpPr/>
      </dsp:nvSpPr>
      <dsp:spPr>
        <a:xfrm>
          <a:off x="6418390" y="2755750"/>
          <a:ext cx="2651975" cy="13259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449263" rtl="0" eaLnBrk="1" fontAlgn="base" latinLnBrk="0" hangingPunct="1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BR" sz="26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SimSun" pitchFamily="2" charset="-122"/>
            </a:rPr>
            <a:t>Princípios</a:t>
          </a:r>
        </a:p>
        <a:p>
          <a:pPr marL="0" marR="0" lvl="0" indent="0" algn="ctr" defTabSz="449263" rtl="0" eaLnBrk="1" fontAlgn="base" latinLnBrk="0" hangingPunct="1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BR" sz="26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SimSun" pitchFamily="2" charset="-122"/>
            </a:rPr>
            <a:t>tão vinculantes</a:t>
          </a:r>
        </a:p>
        <a:p>
          <a:pPr marL="0" marR="0" lvl="0" indent="0" algn="ctr" defTabSz="449263" rtl="0" eaLnBrk="1" fontAlgn="base" latinLnBrk="0" hangingPunct="1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BR" sz="26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SimSun" pitchFamily="2" charset="-122"/>
            </a:rPr>
            <a:t>quanto outra norma</a:t>
          </a:r>
        </a:p>
      </dsp:txBody>
      <dsp:txXfrm>
        <a:off x="6418390" y="2755750"/>
        <a:ext cx="2651975" cy="13259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D23AE-434E-4124-A56F-C635EA0489EF}">
      <dsp:nvSpPr>
        <dsp:cNvPr id="0" name=""/>
        <dsp:cNvSpPr/>
      </dsp:nvSpPr>
      <dsp:spPr>
        <a:xfrm>
          <a:off x="4535487" y="2047690"/>
          <a:ext cx="2475334" cy="859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603"/>
              </a:lnTo>
              <a:lnTo>
                <a:pt x="2475334" y="429603"/>
              </a:lnTo>
              <a:lnTo>
                <a:pt x="2475334" y="85920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410CF-0EAA-476C-A732-3E5A7C5AD649}">
      <dsp:nvSpPr>
        <dsp:cNvPr id="0" name=""/>
        <dsp:cNvSpPr/>
      </dsp:nvSpPr>
      <dsp:spPr>
        <a:xfrm>
          <a:off x="2060153" y="2047690"/>
          <a:ext cx="2475334" cy="859206"/>
        </a:xfrm>
        <a:custGeom>
          <a:avLst/>
          <a:gdLst/>
          <a:ahLst/>
          <a:cxnLst/>
          <a:rect l="0" t="0" r="0" b="0"/>
          <a:pathLst>
            <a:path>
              <a:moveTo>
                <a:pt x="2475334" y="0"/>
              </a:moveTo>
              <a:lnTo>
                <a:pt x="2475334" y="429603"/>
              </a:lnTo>
              <a:lnTo>
                <a:pt x="0" y="429603"/>
              </a:lnTo>
              <a:lnTo>
                <a:pt x="0" y="85920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550B1-0BB0-4E04-AA19-1FB2F93D61FD}">
      <dsp:nvSpPr>
        <dsp:cNvPr id="0" name=""/>
        <dsp:cNvSpPr/>
      </dsp:nvSpPr>
      <dsp:spPr>
        <a:xfrm>
          <a:off x="2489756" y="1959"/>
          <a:ext cx="4091461" cy="20457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449263" rtl="0" eaLnBrk="1" fontAlgn="base" latinLnBrk="0" hangingPunct="1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BR" sz="3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rPr>
            <a:t>Direitos Fundamentais</a:t>
          </a:r>
        </a:p>
      </dsp:txBody>
      <dsp:txXfrm>
        <a:off x="2489756" y="1959"/>
        <a:ext cx="4091461" cy="2045730"/>
      </dsp:txXfrm>
    </dsp:sp>
    <dsp:sp modelId="{ED03271D-9424-4646-BAA6-667BE1B03178}">
      <dsp:nvSpPr>
        <dsp:cNvPr id="0" name=""/>
        <dsp:cNvSpPr/>
      </dsp:nvSpPr>
      <dsp:spPr>
        <a:xfrm>
          <a:off x="14422" y="2906896"/>
          <a:ext cx="4091461" cy="20457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449263" rtl="0" eaLnBrk="1" fontAlgn="base" latinLnBrk="0" hangingPunct="1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BR" sz="3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rPr>
            <a:t>Dignidade </a:t>
          </a:r>
        </a:p>
        <a:p>
          <a:pPr marL="0" marR="0" lvl="0" indent="0" algn="ctr" defTabSz="449263" rtl="0" eaLnBrk="1" fontAlgn="base" latinLnBrk="0" hangingPunct="1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BR" sz="3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rPr>
            <a:t>da Pessoa Humana</a:t>
          </a:r>
        </a:p>
        <a:p>
          <a:pPr marL="0" marR="0" lvl="0" indent="0" algn="ctr" defTabSz="449263" rtl="0" eaLnBrk="1" fontAlgn="base" latinLnBrk="0" hangingPunct="1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BR" sz="3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rPr>
            <a:t> </a:t>
          </a:r>
        </a:p>
      </dsp:txBody>
      <dsp:txXfrm>
        <a:off x="14422" y="2906896"/>
        <a:ext cx="4091461" cy="2045730"/>
      </dsp:txXfrm>
    </dsp:sp>
    <dsp:sp modelId="{17911C95-35AB-4FFD-8D5F-A9411EC7675C}">
      <dsp:nvSpPr>
        <dsp:cNvPr id="0" name=""/>
        <dsp:cNvSpPr/>
      </dsp:nvSpPr>
      <dsp:spPr>
        <a:xfrm>
          <a:off x="4965090" y="2906896"/>
          <a:ext cx="4091461" cy="204573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449263" rtl="0" eaLnBrk="1" fontAlgn="base" latinLnBrk="0" hangingPunct="1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BR" sz="3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rPr>
            <a:t>Limitação de Poder</a:t>
          </a:r>
        </a:p>
      </dsp:txBody>
      <dsp:txXfrm>
        <a:off x="4965090" y="2906896"/>
        <a:ext cx="4091461" cy="2045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795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798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799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24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1838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1837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71838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71837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16217F3-ADC8-43DE-9F5C-93BABC25E4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1601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fld id="{6FFFD610-324F-4835-AAB7-2CF7E2B2A3A3}" type="slidenum">
              <a:rPr lang="pt-BR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</a:t>
            </a:fld>
            <a:endParaRPr lang="pt-BR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fld id="{1F8B822C-BF5C-477D-974F-D4651275FDDD}" type="slidenum">
              <a:rPr lang="pt-BR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24</a:t>
            </a:fld>
            <a:endParaRPr lang="pt-BR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6700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fld id="{D372C139-E430-484B-952C-6E71377B527C}" type="slidenum">
              <a:rPr lang="pt-BR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25</a:t>
            </a:fld>
            <a:endParaRPr lang="pt-BR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81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7175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fld id="{99EC0E61-9F18-41B6-9B77-246B6462B84E}" type="slidenum">
              <a:rPr lang="pt-BR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26</a:t>
            </a:fld>
            <a:endParaRPr lang="pt-BR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6700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fld id="{ECFAAED3-7278-42C1-AC5B-4429AE9F1898}" type="slidenum">
              <a:rPr lang="pt-BR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27</a:t>
            </a:fld>
            <a:endParaRPr lang="pt-BR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D790EC-60F6-4A7C-B719-A8CABDE49651}" type="slidenum">
              <a:rPr lang="en-GB"/>
              <a:pPr/>
              <a:t>52</a:t>
            </a:fld>
            <a:endParaRPr lang="en-GB"/>
          </a:p>
        </p:txBody>
      </p:sp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01688"/>
            <a:ext cx="5345112" cy="40084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968" y="5078612"/>
            <a:ext cx="6023241" cy="478532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Essa geração de direitos tem como principal objetivo proteger a pessoa das arbitrariedades praticadas</a:t>
            </a:r>
            <a:r>
              <a:rPr lang="pt-BR" baseline="0" dirty="0" smtClean="0"/>
              <a:t> pelo Estado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16217F3-ADC8-43DE-9F5C-93BABC25E4C4}" type="slidenum">
              <a:rPr lang="pt-BR" smtClean="0"/>
              <a:pPr>
                <a:defRPr/>
              </a:pPr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239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16217F3-ADC8-43DE-9F5C-93BABC25E4C4}" type="slidenum">
              <a:rPr lang="pt-BR" smtClean="0"/>
              <a:pPr>
                <a:defRPr/>
              </a:pPr>
              <a:t>76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799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16217F3-ADC8-43DE-9F5C-93BABC25E4C4}" type="slidenum">
              <a:rPr lang="pt-BR" smtClean="0"/>
              <a:pPr>
                <a:defRPr/>
              </a:pPr>
              <a:t>114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6337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fld id="{08B0F681-2D34-45C2-BB96-545C201A879C}" type="slidenum">
              <a:rPr lang="pt-BR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14</a:t>
            </a:fld>
            <a:endParaRPr lang="pt-BR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fld id="{75E3326B-75A3-479C-8E7C-5858A4BE660E}" type="slidenum">
              <a:rPr lang="pt-BR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15</a:t>
            </a:fld>
            <a:endParaRPr lang="pt-BR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fld id="{8D772316-647B-434C-A19E-530231C3FD2B}" type="slidenum">
              <a:rPr lang="pt-BR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16</a:t>
            </a:fld>
            <a:endParaRPr lang="pt-BR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fld id="{2D4A99B1-0553-4BA4-BB2B-B0228C951E37}" type="slidenum">
              <a:rPr lang="pt-BR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17</a:t>
            </a:fld>
            <a:endParaRPr lang="pt-BR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fld id="{3FA5E75C-F73D-42F7-A550-C0C237C8D155}" type="slidenum">
              <a:rPr lang="pt-BR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18</a:t>
            </a:fld>
            <a:endParaRPr lang="pt-BR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fld id="{0014771B-E3BE-49CE-B931-5B46071DEA28}" type="slidenum">
              <a:rPr lang="pt-BR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19</a:t>
            </a:fld>
            <a:endParaRPr lang="pt-BR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fld id="{F55AEECA-C5B4-4924-9298-8D2E903F5D28}" type="slidenum">
              <a:rPr lang="pt-BR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20</a:t>
            </a:fld>
            <a:endParaRPr lang="pt-BR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fld id="{3047923F-9B46-4D04-A827-B79ED2793512}" type="slidenum">
              <a:rPr lang="pt-BR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21</a:t>
            </a:fld>
            <a:endParaRPr lang="pt-BR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6700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65259" y="1511935"/>
            <a:ext cx="9072563" cy="2015913"/>
          </a:xfrm>
        </p:spPr>
        <p:txBody>
          <a:bodyPr vert="horz" lIns="50397" tIns="0" rIns="50397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53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15623C-E9C4-4939-8BFC-71DD879EA24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512094" y="3672580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3585A-8E7B-4993-8093-1B6CE98B385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B91CFC-D7AF-4CC9-B16D-D7F33DC136B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84138"/>
            <a:ext cx="9070975" cy="159226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504825" y="1763713"/>
            <a:ext cx="9070975" cy="4954587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E1DC8-2944-483F-A790-D298219D92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952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2C3E6-2A55-417A-819F-90047AD6537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4110" y="671971"/>
            <a:ext cx="7812484" cy="2015913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3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64110" y="2764370"/>
            <a:ext cx="7812484" cy="1664178"/>
          </a:xfrm>
        </p:spPr>
        <p:txBody>
          <a:bodyPr anchor="t"/>
          <a:lstStyle>
            <a:lvl1pPr marL="80635" indent="0" algn="l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6542" y="7073196"/>
            <a:ext cx="840052" cy="402483"/>
          </a:xfrm>
        </p:spPr>
        <p:txBody>
          <a:bodyPr/>
          <a:lstStyle/>
          <a:p>
            <a:pPr>
              <a:defRPr/>
            </a:pPr>
            <a:fld id="{709F4361-BBB3-4AB3-979C-6C390B8F8BE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A14B3-1C87-4CA8-BC46-4521FF1D731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9072563" cy="1259946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031" y="1692177"/>
            <a:ext cx="4454027" cy="827714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5120818" y="1692177"/>
            <a:ext cx="4455776" cy="827714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504031" y="2603889"/>
            <a:ext cx="4454027" cy="41490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0818" y="2603889"/>
            <a:ext cx="4455776" cy="41490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89BC6-5ACD-4786-A9DE-24112874125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67471-FDDA-4B8B-9933-E0B8EA32155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7E41A-409B-4714-83CA-BD28005DC26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4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04032" y="1679929"/>
            <a:ext cx="3316456" cy="5073032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28D2E-E6C0-4A8E-AF0C-F08FCA5E7E2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6125" y="671971"/>
            <a:ext cx="6048375" cy="575726"/>
          </a:xfrm>
        </p:spPr>
        <p:txBody>
          <a:bodyPr lIns="50397" rIns="50397" bIns="0" anchor="b">
            <a:sp3d prstMaterial="softEdge"/>
          </a:bodyPr>
          <a:lstStyle>
            <a:lvl1pPr algn="ctr">
              <a:buNone/>
              <a:defRPr sz="22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16125" y="2019413"/>
            <a:ext cx="6048375" cy="4367812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5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016125" y="1286167"/>
            <a:ext cx="6048375" cy="584615"/>
          </a:xfrm>
        </p:spPr>
        <p:txBody>
          <a:bodyPr lIns="50397" tIns="50397" rIns="50397" anchor="t"/>
          <a:lstStyle>
            <a:lvl1pPr marL="0" indent="0" algn="ct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DDD1A-C0F9-4D53-B104-1E3833363CB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504031" y="1763924"/>
            <a:ext cx="9072563" cy="5190977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04031" y="7073196"/>
            <a:ext cx="2352146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444214" y="7073196"/>
            <a:ext cx="3192198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ct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736542" y="7073196"/>
            <a:ext cx="840052" cy="402483"/>
          </a:xfrm>
          <a:prstGeom prst="rect">
            <a:avLst/>
          </a:prstGeom>
        </p:spPr>
        <p:txBody>
          <a:bodyPr vert="horz" lIns="0" tIns="50397" rIns="0" bIns="50397" anchor="b"/>
          <a:lstStyle>
            <a:lvl1pPr algn="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37225DD-74BE-4BC8-A17F-49A4B1EDD16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1" latinLnBrk="0" hangingPunct="1">
        <a:spcBef>
          <a:spcPct val="0"/>
        </a:spcBef>
        <a:buNone/>
        <a:defRPr kumimoji="0" sz="45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604766" indent="-453574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957546" indent="-312462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9849" indent="-251986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1756" indent="-201589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424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45330" indent="-201589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67078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88825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573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800225" y="360363"/>
            <a:ext cx="75596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Curso de Direitos Fundamentais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87784" y="1304428"/>
            <a:ext cx="867055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b="1" dirty="0" smtClean="0">
              <a:solidFill>
                <a:srgbClr val="FFFFFF"/>
              </a:solidFill>
              <a:latin typeface="Lucida Sans" pitchFamily="34" charset="0"/>
            </a:endParaRPr>
          </a:p>
          <a:p>
            <a:pPr eaLnBrk="1" hangingPunct="1">
              <a:buClrTx/>
              <a:buFontTx/>
              <a:buNone/>
            </a:pPr>
            <a:endParaRPr lang="pt-BR" b="1" dirty="0">
              <a:solidFill>
                <a:srgbClr val="FFFFFF"/>
              </a:solidFill>
              <a:latin typeface="Lucida Sans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Edna </a:t>
            </a: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Ferraresi</a:t>
            </a:r>
          </a:p>
          <a:p>
            <a:pPr eaLnBrk="1" hangingPunct="1">
              <a:buClrTx/>
              <a:buFontTx/>
              <a:buNone/>
            </a:pP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Professora Universitária</a:t>
            </a:r>
          </a:p>
          <a:p>
            <a:pPr eaLnBrk="1" hangingPunct="1">
              <a:buClrTx/>
              <a:buFontTx/>
              <a:buNone/>
            </a:pP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Advogada</a:t>
            </a:r>
          </a:p>
          <a:p>
            <a:pPr eaLnBrk="1" hangingPunct="1">
              <a:buClrTx/>
              <a:buFontTx/>
              <a:buNone/>
            </a:pP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Pós-graduada </a:t>
            </a:r>
            <a:r>
              <a:rPr lang="pt-BR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Lato Sensu</a:t>
            </a: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 em Direito Processual Civil</a:t>
            </a:r>
          </a:p>
          <a:p>
            <a:pPr eaLnBrk="1" hangingPunct="1">
              <a:buClrTx/>
              <a:buFontTx/>
              <a:buNone/>
            </a:pP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Pós-graduada </a:t>
            </a:r>
            <a:r>
              <a:rPr lang="pt-BR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Stricto Sensu</a:t>
            </a: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 em Direito Público: </a:t>
            </a:r>
          </a:p>
          <a:p>
            <a:pPr eaLnBrk="1" hangingPunct="1">
              <a:buClrTx/>
              <a:buFontTx/>
              <a:buNone/>
            </a:pP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Dissertação “O Princípio da Dignidade da Pessoa</a:t>
            </a:r>
          </a:p>
          <a:p>
            <a:pPr eaLnBrk="1" hangingPunct="1">
              <a:buClrTx/>
              <a:buFontTx/>
              <a:buNone/>
            </a:pP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Humana – Garantia Constitucional e o Mínimo Vital.”</a:t>
            </a:r>
          </a:p>
          <a:p>
            <a:pPr eaLnBrk="1" hangingPunct="1">
              <a:buClrTx/>
              <a:buFontTx/>
              <a:buNone/>
            </a:pP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Coordenadora do Núcleo de Prática Jurídica das</a:t>
            </a:r>
          </a:p>
          <a:p>
            <a:pPr eaLnBrk="1" hangingPunct="1">
              <a:buClrTx/>
              <a:buFontTx/>
              <a:buNone/>
            </a:pP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Faculdades Integradas Torricelli – Guarulhos. </a:t>
            </a:r>
            <a:endParaRPr lang="pt-B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Contato: edna.ferraresi@hotmail.com </a:t>
            </a:r>
            <a:endParaRPr lang="pt-B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endParaRPr>
          </a:p>
          <a:p>
            <a:pPr eaLnBrk="1" hangingPunct="1">
              <a:buClrTx/>
              <a:buFontTx/>
              <a:buNone/>
            </a:pPr>
            <a:endParaRPr lang="pt-BR" b="1" dirty="0">
              <a:solidFill>
                <a:srgbClr val="FFFFFF"/>
              </a:solidFill>
            </a:endParaRPr>
          </a:p>
          <a:p>
            <a:pPr eaLnBrk="1" hangingPunct="1">
              <a:buClrTx/>
              <a:buFontTx/>
              <a:buNone/>
            </a:pPr>
            <a:endParaRPr lang="pt-BR" sz="18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pt-BR" sz="1800" dirty="0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Herança</a:t>
            </a:r>
            <a:endParaRPr 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1742" y="2699717"/>
            <a:ext cx="9070975" cy="3312268"/>
          </a:xfrm>
        </p:spPr>
        <p:txBody>
          <a:bodyPr>
            <a:normAutofit fontScale="85000" lnSpcReduction="10000"/>
          </a:bodyPr>
          <a:lstStyle/>
          <a:p>
            <a:r>
              <a:rPr lang="pt-BR" sz="3800" dirty="0" smtClean="0"/>
              <a:t>Filosofia Clássica		liberdade 								igualdade</a:t>
            </a:r>
          </a:p>
          <a:p>
            <a:r>
              <a:rPr lang="pt-BR" sz="3800" dirty="0" smtClean="0"/>
              <a:t>Democracia Ateniense      modelo político</a:t>
            </a:r>
          </a:p>
          <a:p>
            <a:r>
              <a:rPr lang="pt-BR" sz="3800" dirty="0" smtClean="0"/>
              <a:t>Antigo Testamento       homem criação Divina</a:t>
            </a:r>
          </a:p>
          <a:p>
            <a:r>
              <a:rPr lang="pt-BR" sz="3800" dirty="0" smtClean="0"/>
              <a:t>Doutrina estoica       igualdade em dignidade</a:t>
            </a:r>
          </a:p>
          <a:p>
            <a:pPr marL="151192" indent="0">
              <a:buNone/>
            </a:pPr>
            <a:r>
              <a:rPr lang="pt-BR" dirty="0" smtClean="0"/>
              <a:t>  </a:t>
            </a:r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 bwMode="auto">
          <a:xfrm>
            <a:off x="4320232" y="5003973"/>
            <a:ext cx="36004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Conector de seta reta 5"/>
          <p:cNvCxnSpPr/>
          <p:nvPr/>
        </p:nvCxnSpPr>
        <p:spPr bwMode="auto">
          <a:xfrm>
            <a:off x="5065136" y="3131765"/>
            <a:ext cx="36004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Conector de seta reta 6"/>
          <p:cNvCxnSpPr/>
          <p:nvPr/>
        </p:nvCxnSpPr>
        <p:spPr bwMode="auto">
          <a:xfrm>
            <a:off x="5364348" y="3923853"/>
            <a:ext cx="36004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Conector de seta reta 7"/>
          <p:cNvCxnSpPr/>
          <p:nvPr/>
        </p:nvCxnSpPr>
        <p:spPr bwMode="auto">
          <a:xfrm>
            <a:off x="4824288" y="4499917"/>
            <a:ext cx="36004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1800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Constituição de 1988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1192" indent="0">
              <a:buNone/>
            </a:pPr>
            <a:r>
              <a:rPr lang="pt-BR" dirty="0" smtClean="0"/>
              <a:t>Inciso XLVII do art. 5º:</a:t>
            </a:r>
          </a:p>
          <a:p>
            <a:pPr marL="151192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haverá penas:</a:t>
            </a:r>
          </a:p>
          <a:p>
            <a:pPr marL="665542" indent="-514350">
              <a:buAutoNum type="alphaLcParenR"/>
            </a:pPr>
            <a:r>
              <a:rPr lang="pt-BR" dirty="0" smtClean="0"/>
              <a:t>De morte,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salvo</a:t>
            </a:r>
            <a:r>
              <a:rPr lang="pt-BR" dirty="0" smtClean="0"/>
              <a:t> em caso de guerra declarada, nos termos do art. 84, XIX;</a:t>
            </a:r>
          </a:p>
          <a:p>
            <a:pPr marL="665542" indent="-514350">
              <a:buAutoNum type="alphaLcParenR"/>
            </a:pPr>
            <a:r>
              <a:rPr lang="pt-BR" dirty="0" smtClean="0"/>
              <a:t>De caráter perpétuo;</a:t>
            </a:r>
          </a:p>
          <a:p>
            <a:pPr marL="665542" indent="-514350">
              <a:buAutoNum type="alphaLcParenR"/>
            </a:pPr>
            <a:r>
              <a:rPr lang="pt-BR" dirty="0" smtClean="0"/>
              <a:t>De trabalhos forçados;</a:t>
            </a:r>
          </a:p>
          <a:p>
            <a:pPr marL="665542" indent="-514350">
              <a:buAutoNum type="alphaLcParenR"/>
            </a:pPr>
            <a:r>
              <a:rPr lang="pt-BR" dirty="0" smtClean="0"/>
              <a:t>De banimento;</a:t>
            </a:r>
          </a:p>
          <a:p>
            <a:pPr marL="665542" indent="-514350">
              <a:buAutoNum type="alphaLcParenR"/>
            </a:pPr>
            <a:r>
              <a:rPr lang="pt-BR" dirty="0" smtClean="0"/>
              <a:t>Cruéis.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56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google.com.br/url?source=imgres&amp;ct=img&amp;q=http://4.bp.blogspot.com/_zI9oje-EvMI/S7UnnA8s4iI/AAAAAAAAAC8/RNpEtRt6c_A/s1600/bebe-dormindo.jpg&amp;sa=X&amp;ei=KUIeTIOzIYL6lwfD_L3VDA&amp;ved=0CAQQ8wc4QQ&amp;usg=AFQjCNH93xo20FYsPUF_Ud8MHQdKYMfMl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19118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87784" y="6372125"/>
            <a:ext cx="3031599" cy="86517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t-BR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Bioética</a:t>
            </a:r>
            <a:endParaRPr lang="pt-BR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020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Bioética?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4031" y="1403574"/>
            <a:ext cx="9072563" cy="5551328"/>
          </a:xfrm>
        </p:spPr>
        <p:txBody>
          <a:bodyPr>
            <a:normAutofit fontScale="92500"/>
          </a:bodyPr>
          <a:lstStyle/>
          <a:p>
            <a:pPr marL="151192" indent="0">
              <a:buNone/>
            </a:pPr>
            <a:r>
              <a:rPr lang="pt-BR" dirty="0" smtClean="0"/>
              <a:t>É um </a:t>
            </a:r>
            <a:r>
              <a:rPr lang="pt-BR" dirty="0"/>
              <a:t>ramo do conhecimento transdisciplinar, que sofre influência da Sociologia, Biologia, Medicina, Psicologia, Teologia, Direito, dentre outros. </a:t>
            </a:r>
            <a:r>
              <a:rPr lang="pt-BR" dirty="0" smtClean="0"/>
              <a:t>A preocupação básica está nas </a:t>
            </a:r>
            <a:r>
              <a:rPr lang="pt-BR" dirty="0"/>
              <a:t>implicações ético-morais decorrentes das descobertas tecnológicas nas áreas da Medicina e Biologia. Ela busca entender o significado e alcance dessas descobertas, com o intuito de lançar regras que possibilitem o melhor uso dessas novas tecnologias. </a:t>
            </a:r>
            <a:r>
              <a:rPr lang="pt-BR" dirty="0" smtClean="0"/>
              <a:t>Tais regras </a:t>
            </a:r>
            <a:r>
              <a:rPr lang="pt-BR" dirty="0"/>
              <a:t>são desprovidas de coerção, são apenas conselhos morais, para a utilização eticamente correta das novas técnicas.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é aí que entra o Direito. </a:t>
            </a:r>
          </a:p>
        </p:txBody>
      </p:sp>
    </p:spTree>
    <p:extLst>
      <p:ext uri="{BB962C8B-B14F-4D97-AF65-F5344CB8AC3E}">
        <p14:creationId xmlns:p14="http://schemas.microsoft.com/office/powerpoint/2010/main" val="21411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Lei 11.105/2005 Biossegurança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>
              <a:buNone/>
            </a:pPr>
            <a:r>
              <a:rPr lang="pt-BR" dirty="0"/>
              <a:t>Regulamenta os incisos II, IV e V do § 1</a:t>
            </a:r>
            <a:r>
              <a:rPr lang="pt-BR" u="sng" baseline="30000" dirty="0"/>
              <a:t>o</a:t>
            </a:r>
            <a:r>
              <a:rPr lang="pt-BR" dirty="0"/>
              <a:t> do art. 225 da Constituição Federal, estabelece normas de segurança e mecanismos de fiscalização de atividades que envolvam organismos geneticamente </a:t>
            </a:r>
            <a:r>
              <a:rPr lang="pt-BR" dirty="0" smtClean="0"/>
              <a:t>modificados e </a:t>
            </a:r>
            <a:r>
              <a:rPr lang="pt-BR" dirty="0"/>
              <a:t>seus derivados, cria o Conselho Nacional de </a:t>
            </a:r>
            <a:r>
              <a:rPr lang="pt-BR" dirty="0" smtClean="0"/>
              <a:t>Biossegurança, </a:t>
            </a:r>
            <a:r>
              <a:rPr lang="pt-BR" dirty="0"/>
              <a:t>reestrutura a Comissão Técnica Nacional de </a:t>
            </a:r>
            <a:r>
              <a:rPr lang="pt-BR" dirty="0" err="1" smtClean="0"/>
              <a:t>Bioss</a:t>
            </a:r>
            <a:r>
              <a:rPr lang="pt-BR" dirty="0" smtClean="0"/>
              <a:t>., </a:t>
            </a:r>
            <a:r>
              <a:rPr lang="pt-BR" dirty="0"/>
              <a:t>dispõe sobre a Política Nacional de </a:t>
            </a:r>
            <a:r>
              <a:rPr lang="pt-BR" dirty="0" err="1" smtClean="0"/>
              <a:t>Bioss</a:t>
            </a:r>
            <a:r>
              <a:rPr lang="pt-BR" dirty="0" smtClean="0"/>
              <a:t>., revoga disposições contrárias.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953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Normas </a:t>
            </a:r>
            <a:r>
              <a:rPr lang="pt-BR" sz="3600" dirty="0"/>
              <a:t>de segurança e mecanismos de fiscalização sobre a construção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cultivo;</a:t>
            </a:r>
          </a:p>
          <a:p>
            <a:pPr>
              <a:buFont typeface="Wingdings" pitchFamily="2" charset="2"/>
              <a:buChar char="v"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produção;</a:t>
            </a:r>
          </a:p>
          <a:p>
            <a:pPr>
              <a:buFont typeface="Wingdings" pitchFamily="2" charset="2"/>
              <a:buChar char="v"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manipulação;</a:t>
            </a:r>
          </a:p>
          <a:p>
            <a:pPr>
              <a:buFont typeface="Wingdings" pitchFamily="2" charset="2"/>
              <a:buChar char="v"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transporte;</a:t>
            </a:r>
          </a:p>
          <a:p>
            <a:pPr>
              <a:buFont typeface="Wingdings" pitchFamily="2" charset="2"/>
              <a:buChar char="v"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transferência;</a:t>
            </a:r>
          </a:p>
          <a:p>
            <a:pPr>
              <a:buFont typeface="Wingdings" pitchFamily="2" charset="2"/>
              <a:buChar char="v"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importação;</a:t>
            </a:r>
          </a:p>
          <a:p>
            <a:pPr>
              <a:buFont typeface="Wingdings" pitchFamily="2" charset="2"/>
              <a:buChar char="v"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exportação;</a:t>
            </a:r>
          </a:p>
          <a:p>
            <a:pPr>
              <a:buFont typeface="Wingdings" pitchFamily="2" charset="2"/>
              <a:buChar char="v"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armazenamento;</a:t>
            </a:r>
          </a:p>
          <a:p>
            <a:pPr>
              <a:buFont typeface="Wingdings" pitchFamily="2" charset="2"/>
              <a:buChar char="v"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pesquisa;</a:t>
            </a:r>
          </a:p>
          <a:p>
            <a:pPr>
              <a:buFont typeface="Wingdings" pitchFamily="2" charset="2"/>
              <a:buChar char="v"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comercialização;</a:t>
            </a:r>
          </a:p>
          <a:p>
            <a:pPr>
              <a:buFont typeface="Wingdings" pitchFamily="2" charset="2"/>
              <a:buChar char="v"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consumo;</a:t>
            </a:r>
          </a:p>
          <a:p>
            <a:pPr marL="151192" indent="0">
              <a:buNone/>
            </a:pP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151192" indent="0">
              <a:buNone/>
            </a:pPr>
            <a:r>
              <a:rPr lang="pt-BR" dirty="0"/>
              <a:t>a liberação no meio ambiente e o descarte de organismos geneticamente modificados  e seus derivados, tendo como diretrizes o estímulo ao avanço científico na área de </a:t>
            </a:r>
            <a:r>
              <a:rPr lang="pt-BR" dirty="0" err="1" smtClean="0"/>
              <a:t>bioss</a:t>
            </a:r>
            <a:r>
              <a:rPr lang="pt-BR" dirty="0" smtClean="0"/>
              <a:t>. </a:t>
            </a:r>
            <a:r>
              <a:rPr lang="pt-BR" dirty="0"/>
              <a:t>e biotecnologia, a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proteção à vida e à saúde humana, animal e vegetal, e a observância do princípio da precaução para a proteção do meio ambiente.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983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Pesquisa de Células Tronco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51192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“são células de embrião que apresentam capacidade de se transformar em células de qualquer tecido de um organismo”</a:t>
            </a:r>
          </a:p>
          <a:p>
            <a:pPr marL="151192" indent="0">
              <a:buNone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1192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“utilização de células-tronco embrionárias obtidas de embriões humanos produzidos por fertilização in vitro e não utilizados no procedimento”</a:t>
            </a:r>
          </a:p>
          <a:p>
            <a:pPr marL="151192" indent="0">
              <a:buNone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1192" indent="0" algn="ctr">
              <a:buNone/>
            </a:pP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CONDIÇÕES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348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CONDIÇÕES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sz="4000" dirty="0" smtClean="0"/>
              <a:t>Que os embriões sejam inviáveis;</a:t>
            </a:r>
          </a:p>
          <a:p>
            <a:pPr>
              <a:buFont typeface="Wingdings" pitchFamily="2" charset="2"/>
              <a:buChar char="v"/>
            </a:pPr>
            <a:r>
              <a:rPr lang="pt-BR" sz="4000" dirty="0" smtClean="0"/>
              <a:t>Que os embriões sejam congelados há 3 anos ou mais, da data da publicação da Lei 11.105/05;</a:t>
            </a:r>
          </a:p>
          <a:p>
            <a:pPr>
              <a:buFont typeface="Wingdings" pitchFamily="2" charset="2"/>
              <a:buChar char="v"/>
            </a:pPr>
            <a:r>
              <a:rPr lang="pt-BR" sz="4000" dirty="0" smtClean="0"/>
              <a:t>Se já congelados na publicação da Lei, depois de completarem 3 anos, contados da data de congelamento</a:t>
            </a:r>
            <a:r>
              <a:rPr lang="pt-BR" dirty="0" smtClean="0"/>
              <a:t>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003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google.com.br/url?source=imgres&amp;ct=img&amp;q=http://www.arauto.uminho.pt/epereira/figmento/april2005/embriao.jpg&amp;sa=X&amp;ei=6oQeTIGSBoWBlAf5-uiUDQ&amp;ved=0CAQQ8wc4Ag&amp;usg=AFQjCNEi3st61H2y0ySRtFDu2-Ngg7Mwj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3563813"/>
            <a:ext cx="423862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526409" y="467469"/>
            <a:ext cx="5038725" cy="44428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EMBRIÃO - três dias depois da fecundação já dividido em 8 células (Mórula). Ainda se encontra na trompa de falópio estando, só se implantará mais tarde na parede uterina.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776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Blastogênese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1192" indent="0">
              <a:buNone/>
            </a:pPr>
            <a:r>
              <a:rPr lang="pt-BR" dirty="0" smtClean="0"/>
              <a:t>1º dia	               2º dia          3º </a:t>
            </a:r>
            <a:r>
              <a:rPr lang="pt-BR" dirty="0"/>
              <a:t>dia – 24h 2 </a:t>
            </a:r>
            <a:r>
              <a:rPr lang="pt-BR" dirty="0" smtClean="0"/>
              <a:t>células</a:t>
            </a:r>
          </a:p>
          <a:p>
            <a:pPr marL="151192" indent="0">
              <a:buNone/>
            </a:pPr>
            <a:endParaRPr lang="pt-BR" dirty="0" smtClean="0"/>
          </a:p>
          <a:p>
            <a:pPr marL="151192" indent="0">
              <a:buNone/>
            </a:pPr>
            <a:endParaRPr lang="pt-BR" dirty="0"/>
          </a:p>
          <a:p>
            <a:pPr marL="151192" indent="0">
              <a:buNone/>
            </a:pPr>
            <a:endParaRPr lang="pt-BR" dirty="0" smtClean="0"/>
          </a:p>
          <a:p>
            <a:pPr marL="151192" indent="0">
              <a:buNone/>
            </a:pPr>
            <a:endParaRPr lang="pt-BR" dirty="0" smtClean="0"/>
          </a:p>
          <a:p>
            <a:pPr marL="151192" indent="0">
              <a:buNone/>
            </a:pPr>
            <a:r>
              <a:rPr lang="pt-BR" dirty="0" smtClean="0"/>
              <a:t>72h 8 a 10 células		</a:t>
            </a:r>
            <a:r>
              <a:rPr lang="pt-BR" dirty="0"/>
              <a:t> </a:t>
            </a:r>
            <a:r>
              <a:rPr lang="pt-BR" dirty="0" smtClean="0"/>
              <a:t>                Blastocisto </a:t>
            </a:r>
          </a:p>
          <a:p>
            <a:pPr marL="151192" indent="0">
              <a:buNone/>
            </a:pPr>
            <a:endParaRPr lang="pt-BR" dirty="0"/>
          </a:p>
          <a:p>
            <a:pPr marL="151192" indent="0">
              <a:buNone/>
            </a:pPr>
            <a:r>
              <a:rPr lang="pt-BR" dirty="0" smtClean="0"/>
              <a:t>                                    </a:t>
            </a:r>
            <a:r>
              <a:rPr lang="pt-BR" dirty="0" err="1" smtClean="0"/>
              <a:t>Nidação</a:t>
            </a:r>
            <a:r>
              <a:rPr lang="pt-BR" dirty="0" smtClean="0"/>
              <a:t> 	       </a:t>
            </a:r>
          </a:p>
          <a:p>
            <a:pPr marL="151192" indent="0">
              <a:buNone/>
            </a:pPr>
            <a:r>
              <a:rPr lang="pt-BR" dirty="0"/>
              <a:t>	</a:t>
            </a:r>
            <a:r>
              <a:rPr lang="pt-BR" dirty="0" smtClean="0"/>
              <a:t>			</a:t>
            </a:r>
            <a:r>
              <a:rPr lang="pt-BR" dirty="0"/>
              <a:t>	</a:t>
            </a:r>
            <a:r>
              <a:rPr lang="pt-BR" dirty="0" smtClean="0"/>
              <a:t>			</a:t>
            </a:r>
          </a:p>
          <a:p>
            <a:pPr marL="151192" indent="0">
              <a:buNone/>
            </a:pP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2" y="2267669"/>
            <a:ext cx="1800200" cy="172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120" y="2267669"/>
            <a:ext cx="2364518" cy="170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930" y="2283047"/>
            <a:ext cx="1788790" cy="158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5136367"/>
            <a:ext cx="1788790" cy="166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205" y="5059969"/>
            <a:ext cx="2160240" cy="181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eta para a direita 8"/>
          <p:cNvSpPr/>
          <p:nvPr/>
        </p:nvSpPr>
        <p:spPr>
          <a:xfrm>
            <a:off x="5976416" y="5970270"/>
            <a:ext cx="576064" cy="11382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4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Embriogênese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2" y="1691605"/>
            <a:ext cx="885698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79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FF00"/>
                </a:solidFill>
                <a:effectLst/>
              </a:rPr>
              <a:t>Influência da doutrina </a:t>
            </a:r>
            <a:r>
              <a:rPr lang="pt-BR" b="1" dirty="0" err="1" smtClean="0">
                <a:solidFill>
                  <a:srgbClr val="FFFF00"/>
                </a:solidFill>
                <a:effectLst/>
              </a:rPr>
              <a:t>Jusnaturalista</a:t>
            </a:r>
            <a:endParaRPr lang="pt-BR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pt-B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Século XVI</a:t>
            </a:r>
            <a:r>
              <a:rPr lang="pt-BR" sz="3600" dirty="0" smtClean="0"/>
              <a:t>      irrefutável reconhecimento do homem como ser individual.</a:t>
            </a:r>
          </a:p>
          <a:p>
            <a:pPr marL="151192" indent="0">
              <a:buNone/>
            </a:pPr>
            <a:endParaRPr lang="pt-BR" sz="3600" dirty="0" smtClean="0"/>
          </a:p>
          <a:p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Trazida do estoicismo  </a:t>
            </a:r>
            <a:r>
              <a:rPr lang="pt-BR" sz="3600" dirty="0" smtClean="0"/>
              <a:t>     afirma que todo o universo é corpóreo e governado por um ser Divino em que a alma está identificada, como parte de uma harmonia que todos pertencem.</a:t>
            </a:r>
          </a:p>
        </p:txBody>
      </p:sp>
      <p:cxnSp>
        <p:nvCxnSpPr>
          <p:cNvPr id="5" name="Conector de seta reta 4"/>
          <p:cNvCxnSpPr/>
          <p:nvPr/>
        </p:nvCxnSpPr>
        <p:spPr bwMode="auto">
          <a:xfrm>
            <a:off x="3312120" y="2627709"/>
            <a:ext cx="432048" cy="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Conector de seta reta 5"/>
          <p:cNvCxnSpPr/>
          <p:nvPr/>
        </p:nvCxnSpPr>
        <p:spPr bwMode="auto">
          <a:xfrm>
            <a:off x="5256336" y="4283893"/>
            <a:ext cx="432048" cy="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282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Quando a vida começa?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 algn="ctr">
              <a:buNone/>
            </a:pPr>
            <a:r>
              <a:rPr lang="pt-B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ADIn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3510/DF – PGR </a:t>
            </a:r>
          </a:p>
          <a:p>
            <a:pPr marL="151192" indent="0" algn="ctr">
              <a:buNone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vida começa na fecundação, logo permitir a pesquisa com células-tronco seria o mesmo que realizá-las em vidas humanas o que violaria a base do Estado Democrático de Direito, fundado na preservação da dignidade da pessoa humana.”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44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vida: começa quando?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51192" indent="0">
              <a:lnSpc>
                <a:spcPct val="110000"/>
              </a:lnSpc>
              <a:buNone/>
            </a:pPr>
            <a:endParaRPr lang="pt-BR" b="1" dirty="0" smtClean="0"/>
          </a:p>
          <a:p>
            <a:pPr marL="151192" indent="0">
              <a:lnSpc>
                <a:spcPct val="110000"/>
              </a:lnSpc>
              <a:buNone/>
            </a:pPr>
            <a:r>
              <a:rPr lang="pt-BR" sz="3500" b="1" dirty="0" smtClean="0"/>
              <a:t>A </a:t>
            </a:r>
            <a:r>
              <a:rPr lang="pt-BR" sz="3500" b="1" dirty="0"/>
              <a:t>vida humana começa com a fecundação</a:t>
            </a:r>
            <a:r>
              <a:rPr lang="pt-BR" sz="3500" b="1" dirty="0" smtClean="0"/>
              <a:t>.</a:t>
            </a:r>
          </a:p>
          <a:p>
            <a:pPr marL="151192" indent="0">
              <a:lnSpc>
                <a:spcPct val="110000"/>
              </a:lnSpc>
              <a:buNone/>
            </a:pPr>
            <a:r>
              <a:rPr lang="pt-BR" sz="3500" b="1" dirty="0"/>
              <a:t>A vida humana começa com a </a:t>
            </a:r>
            <a:r>
              <a:rPr lang="pt-BR" sz="3500" b="1" dirty="0" err="1"/>
              <a:t>nidação</a:t>
            </a:r>
            <a:r>
              <a:rPr lang="pt-BR" sz="3500" b="1" dirty="0" smtClean="0"/>
              <a:t>.</a:t>
            </a:r>
          </a:p>
          <a:p>
            <a:pPr marL="151192" indent="0">
              <a:lnSpc>
                <a:spcPct val="110000"/>
              </a:lnSpc>
              <a:buNone/>
            </a:pPr>
            <a:r>
              <a:rPr lang="pt-BR" sz="3500" b="1" dirty="0"/>
              <a:t>A vida humana começa com o bater do coração.</a:t>
            </a:r>
            <a:r>
              <a:rPr lang="pt-BR" sz="3500" dirty="0"/>
              <a:t/>
            </a:r>
            <a:br>
              <a:rPr lang="pt-BR" sz="3500" dirty="0"/>
            </a:br>
            <a:r>
              <a:rPr lang="pt-BR" sz="3500" b="1" dirty="0"/>
              <a:t>A vida humana começa com o estado de feto.</a:t>
            </a:r>
            <a:r>
              <a:rPr lang="pt-BR" sz="3500" dirty="0"/>
              <a:t/>
            </a:r>
            <a:br>
              <a:rPr lang="pt-BR" sz="3500" dirty="0"/>
            </a:br>
            <a:r>
              <a:rPr lang="pt-BR" sz="3500" b="1" dirty="0"/>
              <a:t>A vida humana começa quando está formado o sistema nervoso central.</a:t>
            </a:r>
            <a:r>
              <a:rPr lang="pt-BR" sz="3500" dirty="0"/>
              <a:t/>
            </a:r>
            <a:br>
              <a:rPr lang="pt-BR" sz="3500" dirty="0"/>
            </a:br>
            <a:r>
              <a:rPr lang="pt-BR" sz="3500" b="1" dirty="0"/>
              <a:t>A vida humana começa com capacidade de ser consciente de si próprio.</a:t>
            </a:r>
            <a:r>
              <a:rPr lang="pt-BR" sz="3500" dirty="0"/>
              <a:t/>
            </a:r>
            <a:br>
              <a:rPr lang="pt-BR" sz="3500" dirty="0"/>
            </a:br>
            <a:r>
              <a:rPr lang="pt-BR" sz="3500" b="1" dirty="0"/>
              <a:t>A vida humana começa com o nascimento</a:t>
            </a:r>
            <a:r>
              <a:rPr lang="pt-BR" b="1" dirty="0"/>
              <a:t>.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442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Supremo Tribunal Federal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1192" indent="0" algn="ctr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6 votos a 5 acompanha o relator pela constitucionalidade da Lei de Biossegurança.</a:t>
            </a:r>
          </a:p>
          <a:p>
            <a:pPr marL="151192" indent="0" algn="ctr">
              <a:buNone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1192" indent="0" algn="ctr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dignidade da pessoa humana está no topo dos valores ético-jurídicos. A vida humana é pressuposto para a dignidade, portanto cada estágio da vida tem proteção jurídica e certamente a vida da célula embrionária </a:t>
            </a: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inviável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seria descartada ou congelada eternamente... 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853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80479" y="1835621"/>
            <a:ext cx="7146508" cy="28401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soft" dir="t">
                <a:rot lat="0" lon="0" rev="10800000"/>
              </a:lightRig>
            </a:scene3d>
            <a:sp3d extrusionH="57150">
              <a:bevelT w="27940" h="12700" prst="slope"/>
              <a:contourClr>
                <a:srgbClr val="DDDDDD"/>
              </a:contourClr>
            </a:sp3d>
          </a:bodyPr>
          <a:lstStyle/>
          <a:p>
            <a:pPr algn="ctr"/>
            <a:r>
              <a:rPr lang="pt-BR" sz="9600" b="1" cap="none" spc="150" dirty="0" smtClean="0">
                <a:ln w="11430"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Autonomia </a:t>
            </a:r>
          </a:p>
          <a:p>
            <a:pPr algn="ctr"/>
            <a:r>
              <a:rPr lang="pt-BR" sz="9600" b="1" cap="none" spc="150" dirty="0" smtClean="0">
                <a:ln w="11430"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 Vontade</a:t>
            </a:r>
            <a:endParaRPr lang="pt-BR" sz="9600" b="1" cap="none" spc="150" dirty="0">
              <a:ln w="11430">
                <a:solidFill>
                  <a:schemeClr val="tx1">
                    <a:lumMod val="95000"/>
                  </a:schemeClr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250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Art. 5º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179437"/>
            <a:ext cx="9721080" cy="72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79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Art. 5º CF/ 88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1192" indent="0">
              <a:buNone/>
            </a:pPr>
            <a:r>
              <a:rPr lang="pt-BR" dirty="0" smtClean="0"/>
              <a:t>Faculdade que o indivíduo possui para tomar decisões na sua esfera particular de acordo com seus próprios interesses e preferências.</a:t>
            </a:r>
          </a:p>
          <a:p>
            <a:pPr marL="151192" indent="0">
              <a:buNone/>
            </a:pPr>
            <a:endParaRPr lang="pt-BR" dirty="0"/>
          </a:p>
          <a:p>
            <a:pPr marL="151192" indent="0">
              <a:buNone/>
            </a:pPr>
            <a:r>
              <a:rPr lang="pt-BR" dirty="0" smtClean="0"/>
              <a:t>Reconhecimento do direito </a:t>
            </a:r>
          </a:p>
          <a:p>
            <a:pPr marL="151192" indent="0">
              <a:buNone/>
            </a:pPr>
            <a:r>
              <a:rPr lang="pt-BR" dirty="0" smtClean="0"/>
              <a:t>Individual.</a:t>
            </a:r>
          </a:p>
          <a:p>
            <a:pPr marL="151192" indent="0">
              <a:buNone/>
            </a:pPr>
            <a:endParaRPr lang="pt-BR" dirty="0"/>
          </a:p>
          <a:p>
            <a:pPr marL="151192" indent="0">
              <a:buNone/>
            </a:pPr>
            <a:endParaRPr lang="pt-BR" dirty="0" smtClean="0"/>
          </a:p>
          <a:p>
            <a:pPr marL="151192" indent="0">
              <a:buNone/>
            </a:pP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12" y="3923853"/>
            <a:ext cx="26098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0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Autodeterminação – Decisão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Lawrence – Texas (2003)</a:t>
            </a:r>
          </a:p>
          <a:p>
            <a:pPr marL="151192" indent="0">
              <a:buNone/>
            </a:pPr>
            <a:endParaRPr lang="pt-BR" dirty="0"/>
          </a:p>
          <a:p>
            <a:pPr marL="151192" indent="0">
              <a:buNone/>
            </a:pPr>
            <a:r>
              <a:rPr lang="pt-BR" dirty="0" smtClean="0"/>
              <a:t>A Suprema Corte norte-americana anulou uma Lei do Texas que punia criminalmente </a:t>
            </a:r>
            <a:r>
              <a:rPr lang="pt-BR" smtClean="0"/>
              <a:t>a homossexualidade.</a:t>
            </a:r>
            <a:endParaRPr lang="pt-BR" dirty="0" smtClean="0"/>
          </a:p>
          <a:p>
            <a:pPr marL="151192" indent="0">
              <a:buNone/>
            </a:pPr>
            <a:endParaRPr lang="pt-BR" dirty="0"/>
          </a:p>
          <a:p>
            <a:pPr marL="151192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Julgamento: a sexualidade é uma orientação íntima e pessoal que diz respeito a vida íntima do homem, é vedado ao Estado interferir.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247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“</a:t>
            </a:r>
            <a:r>
              <a:rPr lang="pt-BR" sz="3200" dirty="0"/>
              <a:t>ninguém é obrigado a fazer ou deixar de fazer alguma coisa senão em virtude de Lei”</a:t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 algn="ctr">
              <a:buNone/>
            </a:pPr>
            <a:r>
              <a:rPr lang="pt-BR" sz="4000" dirty="0" smtClean="0"/>
              <a:t>”se a lei não proíbe ou não impõe um dado comportamento tem as pessoas a autodeterminação para adotá-lo ou não. A liberdade consiste em ninguém ter de submeter-se a qualquer vontade senão à da Lei, e, mesmo assim, desde que ela seja formal e materialmente constitucional”. </a:t>
            </a:r>
            <a:r>
              <a:rPr lang="pt-BR" sz="2000" dirty="0" smtClean="0"/>
              <a:t>Luís  Roberto Barroso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6808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Autodeterminação nos direitos Humanos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1192" indent="0">
              <a:buNone/>
            </a:pPr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Autodeterminação</a:t>
            </a:r>
            <a:r>
              <a:rPr lang="pt-BR" sz="4800" dirty="0"/>
              <a:t> é um dos </a:t>
            </a:r>
            <a:r>
              <a:rPr lang="pt-BR" sz="4800" dirty="0" smtClean="0"/>
              <a:t>princípios fundamentais dos direitos humanos </a:t>
            </a:r>
            <a:r>
              <a:rPr lang="pt-BR" sz="4800" dirty="0"/>
              <a:t>e significa </a:t>
            </a:r>
            <a:r>
              <a:rPr lang="pt-BR" sz="4800" dirty="0" smtClean="0"/>
              <a:t>autonomia, abrangendo a </a:t>
            </a:r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responsabilidade individual e o livre-arbítrio.</a:t>
            </a:r>
          </a:p>
          <a:p>
            <a:pPr marL="151192" indent="0">
              <a:buNone/>
            </a:pPr>
            <a:endParaRPr lang="pt-B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1192" indent="0">
              <a:buNone/>
            </a:pP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1192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953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Direito Humanos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 algn="ctr">
              <a:buNone/>
            </a:pPr>
            <a:r>
              <a:rPr lang="pt-BR" sz="3600" dirty="0"/>
              <a:t>No contexto </a:t>
            </a:r>
            <a:r>
              <a:rPr lang="pt-BR" sz="3600" dirty="0" smtClean="0"/>
              <a:t>do Direito Internacional, a auto determinação dos povos, </a:t>
            </a:r>
            <a:r>
              <a:rPr lang="pt-BR" sz="3600" dirty="0"/>
              <a:t>termo cunhado </a:t>
            </a:r>
            <a:r>
              <a:rPr lang="pt-BR" sz="3600" dirty="0" smtClean="0"/>
              <a:t>pelo por Thomas Wilson , </a:t>
            </a:r>
            <a:r>
              <a:rPr lang="pt-BR" sz="3600" dirty="0"/>
              <a:t>é o direito de </a:t>
            </a:r>
            <a:r>
              <a:rPr lang="pt-BR" sz="3600" dirty="0" smtClean="0"/>
              <a:t>um de um povo à soberania e a liberdade de </a:t>
            </a:r>
            <a:r>
              <a:rPr lang="pt-BR" sz="3600" dirty="0"/>
              <a:t>decidir, independentemente de influências estrangeiras, sobre </a:t>
            </a:r>
            <a:r>
              <a:rPr lang="pt-BR" sz="3600" dirty="0" smtClean="0"/>
              <a:t>sua forma e sistema de governo, seu sistema </a:t>
            </a:r>
            <a:r>
              <a:rPr lang="pt-BR" sz="3600" dirty="0"/>
              <a:t>e o </a:t>
            </a:r>
            <a:r>
              <a:rPr lang="pt-BR" sz="3600" dirty="0" smtClean="0"/>
              <a:t>seu desenvolvimento econômico, social e cultural.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18462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07864" y="1331565"/>
            <a:ext cx="8136904" cy="4815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Estóico</a:t>
            </a:r>
            <a:r>
              <a:rPr lang="pt-BR" sz="5400" dirty="0" smtClean="0"/>
              <a:t>:</a:t>
            </a:r>
          </a:p>
          <a:p>
            <a:pPr algn="ctr"/>
            <a:r>
              <a:rPr lang="pt-BR" sz="5400" dirty="0" smtClean="0"/>
              <a:t> </a:t>
            </a:r>
          </a:p>
          <a:p>
            <a:pPr algn="ctr"/>
            <a:r>
              <a:rPr lang="pt-BR" sz="5400" dirty="0" smtClean="0">
                <a:solidFill>
                  <a:schemeClr val="tx1"/>
                </a:solidFill>
              </a:rPr>
              <a:t>Diz-se daquele que revela fortaleza de ânimo e austeridade impassível; imperturbável; insensível.</a:t>
            </a:r>
            <a:endParaRPr lang="pt-BR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Contrato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51192" indent="0">
              <a:buNone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princípio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autonomia de vontades está inserido no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 Contratual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1192" indent="0">
              <a:buNone/>
            </a:pP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1192" indent="0" algn="ctr">
              <a:buNone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um princípio elementar nas relações contratuais, onde há acordo entre as partes, sendo amplas as possibilidades delas fixarem o conteúdo </a:t>
            </a: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contratual.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5925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effectLst/>
              </a:rPr>
              <a:t>Os limites da autonomia da vontade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>
              <a:buNone/>
            </a:pP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Atualmente se 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estabelece que no interior da vontade há uma ausência absoluta de </a:t>
            </a: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coação - autonomia 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</a:t>
            </a: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vontade - e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ato contínuo, promove a crença de que todos são absolutamente livres e iguais para contratar. </a:t>
            </a:r>
            <a:endParaRPr lang="pt-B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908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68425" y="1763613"/>
            <a:ext cx="6543779" cy="42140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oolSlan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 Homem </a:t>
            </a:r>
          </a:p>
          <a:p>
            <a:pPr algn="ctr"/>
            <a:r>
              <a:rPr lang="pt-BR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 o </a:t>
            </a:r>
          </a:p>
          <a:p>
            <a:pPr algn="ctr"/>
            <a:r>
              <a:rPr lang="pt-BR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Príncipe</a:t>
            </a:r>
            <a:endParaRPr lang="pt-BR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7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Príncipe de Maquiavel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1192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Maquiavel: Filósofo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político do Renascimento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italiano 1469-1527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Florença,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Itália.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1192" indent="0">
              <a:buNone/>
            </a:pP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2915741"/>
            <a:ext cx="237626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312120" y="3059757"/>
            <a:ext cx="6624736" cy="4213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chemeClr val="tx1"/>
                </a:solidFill>
              </a:rPr>
              <a:t>O Príncipe, um manual que contém as regras desenvolvidas a partir de suas observações, as quais esperava ver utilizadas por um monarca para unir a Itália. </a:t>
            </a:r>
            <a:r>
              <a:rPr lang="pt-BR" sz="3600" dirty="0" smtClean="0">
                <a:solidFill>
                  <a:schemeClr val="tx1"/>
                </a:solidFill>
              </a:rPr>
              <a:t>como </a:t>
            </a:r>
            <a:r>
              <a:rPr lang="pt-BR" sz="3600" dirty="0">
                <a:solidFill>
                  <a:schemeClr val="tx1"/>
                </a:solidFill>
              </a:rPr>
              <a:t>exercer o governo. </a:t>
            </a:r>
            <a:br>
              <a:rPr lang="pt-BR" sz="3600" dirty="0">
                <a:solidFill>
                  <a:schemeClr val="tx1"/>
                </a:solidFill>
              </a:rPr>
            </a:br>
            <a:endParaRPr lang="pt-B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6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Homem Estrategista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1192" indent="0">
              <a:buNone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preciso diferenciar os adjetivos “maquiavélico” e “</a:t>
            </a:r>
            <a:r>
              <a:rPr lang="pt-B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maquiaveliano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Segundo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Maquiavel, a moralidade cristã não deve ser a forma de agir da política, que tem outros meios, racionais. O autor defende, sim, o uso da violência, da mentira, da força e da morte, mas visando ao bem público.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154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Comparativo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>
              <a:buNone/>
            </a:pP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Sujeito maquiavélico é aquele que </a:t>
            </a:r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 da violência ou da mentira.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 Príncipe)</a:t>
            </a:r>
          </a:p>
          <a:p>
            <a:pPr marL="151192" indent="0">
              <a:buNone/>
            </a:pP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Sujeito </a:t>
            </a:r>
            <a:r>
              <a:rPr lang="pt-BR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maquiaveliano</a:t>
            </a:r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usa 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aquelas </a:t>
            </a:r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estratégias para uma finalidade que nunca é o bem 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particular, mas o bem comum. 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78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16004" y="3347251"/>
            <a:ext cx="7848623" cy="146623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Hermenêutica</a:t>
            </a:r>
            <a:endParaRPr lang="pt-BR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321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Interpretar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1192" indent="0">
              <a:buNone/>
            </a:pPr>
            <a:endParaRPr lang="pt-BR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1259557"/>
            <a:ext cx="907300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80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Hermenêutica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>
              <a:buNone/>
            </a:pPr>
            <a:r>
              <a:rPr lang="pt-BR" sz="4400" dirty="0" smtClean="0"/>
              <a:t>É a ciência filosófica voltada </a:t>
            </a:r>
            <a:r>
              <a:rPr lang="pt-BR" sz="4400" dirty="0"/>
              <a:t>para o meio de interpretação de um </a:t>
            </a:r>
            <a:r>
              <a:rPr lang="pt-BR" sz="4400" dirty="0" smtClean="0"/>
              <a:t>dado objeto</a:t>
            </a:r>
            <a:r>
              <a:rPr lang="pt-BR" sz="4400" dirty="0"/>
              <a:t>. </a:t>
            </a:r>
            <a:endParaRPr lang="pt-BR" sz="4400" dirty="0" smtClean="0"/>
          </a:p>
          <a:p>
            <a:pPr marL="151192" indent="0">
              <a:buNone/>
            </a:pPr>
            <a:r>
              <a:rPr lang="pt-BR" sz="4400" dirty="0" smtClean="0"/>
              <a:t>No </a:t>
            </a:r>
            <a:r>
              <a:rPr lang="pt-BR" sz="4400" dirty="0"/>
              <a:t>caso </a:t>
            </a:r>
            <a:r>
              <a:rPr lang="pt-BR" sz="4400" dirty="0" smtClean="0"/>
              <a:t>do Direito, </a:t>
            </a:r>
            <a:r>
              <a:rPr lang="pt-BR" sz="4400" dirty="0"/>
              <a:t>trata-se de técnica específica que visa compreender a aplicabilidade de um texto legal.</a:t>
            </a:r>
          </a:p>
        </p:txBody>
      </p:sp>
    </p:spTree>
    <p:extLst>
      <p:ext uri="{BB962C8B-B14F-4D97-AF65-F5344CB8AC3E}">
        <p14:creationId xmlns:p14="http://schemas.microsoft.com/office/powerpoint/2010/main" val="111946702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Gerais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4031" y="1403574"/>
            <a:ext cx="9072563" cy="5551328"/>
          </a:xfrm>
        </p:spPr>
        <p:txBody>
          <a:bodyPr>
            <a:normAutofit fontScale="92500" lnSpcReduction="10000"/>
          </a:bodyPr>
          <a:lstStyle/>
          <a:p>
            <a:pPr marL="151192" indent="0"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Autêntico: </a:t>
            </a:r>
            <a:r>
              <a:rPr lang="pt-BR" dirty="0" smtClean="0"/>
              <a:t>provém </a:t>
            </a:r>
            <a:r>
              <a:rPr lang="pt-BR" dirty="0"/>
              <a:t>do legislador que redigiu a regra a ser </a:t>
            </a:r>
            <a:r>
              <a:rPr lang="pt-BR" dirty="0" smtClean="0"/>
              <a:t>aplicada;</a:t>
            </a:r>
          </a:p>
          <a:p>
            <a:pPr marL="151192" indent="0"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Doutrinário:</a:t>
            </a:r>
            <a:r>
              <a:rPr lang="pt-BR" dirty="0"/>
              <a:t> é </a:t>
            </a:r>
            <a:r>
              <a:rPr lang="pt-BR" dirty="0" smtClean="0"/>
              <a:t>dada </a:t>
            </a:r>
            <a:r>
              <a:rPr lang="pt-BR" dirty="0"/>
              <a:t>pelos cientistas </a:t>
            </a:r>
            <a:r>
              <a:rPr lang="pt-BR" dirty="0" smtClean="0"/>
              <a:t>jurídicos; </a:t>
            </a:r>
          </a:p>
          <a:p>
            <a:pPr marL="151192" indent="0"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Jurisprudencial: </a:t>
            </a:r>
            <a:r>
              <a:rPr lang="pt-BR" dirty="0"/>
              <a:t>produzida pelo conjunto de sentenças, acórdãos, súmulas e </a:t>
            </a:r>
            <a:r>
              <a:rPr lang="pt-BR" dirty="0" smtClean="0"/>
              <a:t>enunciados;</a:t>
            </a:r>
          </a:p>
          <a:p>
            <a:pPr marL="151192" indent="0"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Literal:</a:t>
            </a:r>
            <a:r>
              <a:rPr lang="pt-BR" dirty="0"/>
              <a:t> busca o sentido do texto normativo, com base nas regras comuns da </a:t>
            </a:r>
            <a:r>
              <a:rPr lang="pt-BR" dirty="0" smtClean="0"/>
              <a:t>língua;</a:t>
            </a:r>
          </a:p>
          <a:p>
            <a:pPr marL="151192" indent="0"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Histórico:</a:t>
            </a:r>
            <a:r>
              <a:rPr lang="pt-BR" dirty="0"/>
              <a:t> busca o contexto fático da </a:t>
            </a:r>
            <a:r>
              <a:rPr lang="pt-BR" dirty="0" smtClean="0"/>
              <a:t>norma;</a:t>
            </a:r>
          </a:p>
          <a:p>
            <a:pPr marL="151192" indent="0"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Sistemático:</a:t>
            </a:r>
            <a:r>
              <a:rPr lang="pt-BR" dirty="0"/>
              <a:t> considera em qual sistema se insere a </a:t>
            </a:r>
            <a:r>
              <a:rPr lang="pt-BR" dirty="0" smtClean="0"/>
              <a:t>norma;</a:t>
            </a:r>
          </a:p>
          <a:p>
            <a:pPr marL="151192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Teleológica</a:t>
            </a:r>
            <a:r>
              <a:rPr lang="pt-BR" dirty="0" smtClean="0"/>
              <a:t>: busca </a:t>
            </a:r>
            <a:r>
              <a:rPr lang="pt-BR" dirty="0"/>
              <a:t>os fins sociais e bens comuns da </a:t>
            </a:r>
            <a:r>
              <a:rPr lang="pt-BR" dirty="0" smtClean="0"/>
              <a:t>norma.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6521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Cronologia</a:t>
            </a:r>
            <a:endParaRPr lang="pt-BR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t-BR" sz="4400" dirty="0"/>
              <a:t>Filosofia </a:t>
            </a:r>
            <a:r>
              <a:rPr lang="pt-BR" sz="4400" dirty="0" smtClean="0"/>
              <a:t>Antiga;</a:t>
            </a:r>
          </a:p>
          <a:p>
            <a:pPr>
              <a:buFont typeface="Wingdings" pitchFamily="2" charset="2"/>
              <a:buChar char="q"/>
            </a:pPr>
            <a:r>
              <a:rPr lang="pt-BR" sz="4400" dirty="0" smtClean="0"/>
              <a:t>Filosofia </a:t>
            </a:r>
            <a:r>
              <a:rPr lang="pt-BR" sz="4400" dirty="0"/>
              <a:t>Medieval (400 a 1300</a:t>
            </a:r>
            <a:r>
              <a:rPr lang="pt-BR" sz="4400" dirty="0" smtClean="0"/>
              <a:t>);</a:t>
            </a:r>
          </a:p>
          <a:p>
            <a:pPr>
              <a:buFont typeface="Wingdings" pitchFamily="2" charset="2"/>
              <a:buChar char="q"/>
            </a:pPr>
            <a:r>
              <a:rPr lang="pt-BR" sz="4400" dirty="0"/>
              <a:t>Renascimento (1399 a 1500</a:t>
            </a:r>
            <a:r>
              <a:rPr lang="pt-BR" sz="4400" dirty="0" smtClean="0"/>
              <a:t>);</a:t>
            </a:r>
          </a:p>
          <a:p>
            <a:pPr>
              <a:buFont typeface="Wingdings" pitchFamily="2" charset="2"/>
              <a:buChar char="q"/>
            </a:pPr>
            <a:r>
              <a:rPr lang="pt-BR" sz="4400" dirty="0"/>
              <a:t>Filosofia Moderna (1599 a 1899</a:t>
            </a:r>
            <a:r>
              <a:rPr lang="pt-BR" sz="4400" dirty="0" smtClean="0"/>
              <a:t>);</a:t>
            </a:r>
          </a:p>
          <a:p>
            <a:pPr>
              <a:buFont typeface="Wingdings" pitchFamily="2" charset="2"/>
              <a:buChar char="q"/>
            </a:pPr>
            <a:r>
              <a:rPr lang="pt-BR" sz="4400" dirty="0"/>
              <a:t>Filosofia Contemporânea (</a:t>
            </a:r>
            <a:r>
              <a:rPr lang="pt-BR" sz="4400" dirty="0" smtClean="0"/>
              <a:t>1899...</a:t>
            </a:r>
          </a:p>
          <a:p>
            <a:pPr marL="151192" indent="0">
              <a:buNone/>
            </a:pPr>
            <a:endParaRPr lang="pt-BR" dirty="0" smtClean="0">
              <a:solidFill>
                <a:srgbClr val="FFFF00"/>
              </a:solidFill>
            </a:endParaRPr>
          </a:p>
          <a:p>
            <a:pPr marL="151192" indent="0">
              <a:buNone/>
            </a:pPr>
            <a:endParaRPr lang="pt-BR" dirty="0" smtClean="0">
              <a:solidFill>
                <a:srgbClr val="FFFF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253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Hermenêutica dos Direitos Fundamentais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 algn="ctr">
              <a:buNone/>
            </a:pP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“Para desvendar os significados dos textos vagos das frases constitucionais, os juízes devem olhar além da Constituição”</a:t>
            </a:r>
          </a:p>
          <a:p>
            <a:pPr marL="151192" indent="0" algn="ctr">
              <a:buNone/>
            </a:pPr>
            <a:endParaRPr lang="pt-BR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1192" indent="0" algn="ctr">
              <a:buNone/>
            </a:pPr>
            <a:r>
              <a:rPr lang="pt-B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Michael </a:t>
            </a:r>
            <a:r>
              <a:rPr lang="pt-BR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Dorf</a:t>
            </a:r>
            <a:endParaRPr lang="pt-B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461011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Hermenêutica dos direitos Fundamentais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>
              <a:buNone/>
            </a:pPr>
            <a:r>
              <a:rPr lang="pt-BR" dirty="0" smtClean="0"/>
              <a:t>Deve funda-se </a:t>
            </a:r>
            <a:r>
              <a:rPr lang="pt-BR" dirty="0"/>
              <a:t>no reconhecimento da força normativa dos princípios contidos na Constituição, bem como na necessidade de o juiz construir o sentido da norma frente ao caso concreto submetido a seu exame, tendo sempre em vista os objetivos do Estado Democrático de </a:t>
            </a:r>
            <a:r>
              <a:rPr lang="pt-BR" dirty="0" smtClean="0"/>
              <a:t>Direito.</a:t>
            </a:r>
          </a:p>
          <a:p>
            <a:pPr marL="151192" indent="0">
              <a:buNone/>
            </a:pPr>
            <a:r>
              <a:rPr lang="pt-BR" dirty="0" smtClean="0"/>
              <a:t>Promover o </a:t>
            </a:r>
            <a:r>
              <a:rPr lang="pt-BR" dirty="0"/>
              <a:t>bem-estar comunitário, situação que exige o reconhecimento de um direito </a:t>
            </a:r>
            <a:r>
              <a:rPr lang="pt-BR" dirty="0" smtClean="0"/>
              <a:t>finalístico.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712708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Pós-Positivismo e a Hermenêutica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>
              <a:buNone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nova hermenêutica apresenta-se como uma atividade interpretativa que tem um firme compromisso com a efetividade da Constituição, traduzindo-se em um paradigma apto a garantir a efetividade dos direitos fundamentais, permitindo ao </a:t>
            </a: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 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cumprir </a:t>
            </a: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</a:t>
            </a:r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função 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social.</a:t>
            </a:r>
          </a:p>
        </p:txBody>
      </p:sp>
    </p:spTree>
    <p:extLst>
      <p:ext uri="{BB962C8B-B14F-4D97-AF65-F5344CB8AC3E}">
        <p14:creationId xmlns:p14="http://schemas.microsoft.com/office/powerpoint/2010/main" val="418365172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Valor observado pelo intérprete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1192" indent="0">
              <a:buNone/>
            </a:pPr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Valor Ideológico;</a:t>
            </a:r>
          </a:p>
          <a:p>
            <a:pPr marL="151192" indent="0">
              <a:buNone/>
            </a:pPr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Carga emotiva;</a:t>
            </a:r>
          </a:p>
          <a:p>
            <a:pPr marL="151192" indent="0">
              <a:buNone/>
            </a:pPr>
            <a:r>
              <a:rPr lang="pt-B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Julgar</a:t>
            </a:r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Influência  política;</a:t>
            </a:r>
          </a:p>
          <a:p>
            <a:pPr marL="151192" indent="0">
              <a:buNone/>
            </a:pPr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Direções econômicas;</a:t>
            </a:r>
          </a:p>
          <a:p>
            <a:pPr marL="151192" indent="0">
              <a:buNone/>
            </a:pPr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Até a religiosidade.</a:t>
            </a:r>
          </a:p>
          <a:p>
            <a:pPr marL="151192" indent="0">
              <a:buNone/>
            </a:pPr>
            <a:endParaRPr lang="pt-BR" dirty="0"/>
          </a:p>
          <a:p>
            <a:pPr marL="151192" indent="0">
              <a:buNone/>
            </a:pPr>
            <a:endParaRPr lang="pt-BR" dirty="0" smtClean="0"/>
          </a:p>
          <a:p>
            <a:pPr marL="151192" indent="0">
              <a:buNone/>
            </a:pPr>
            <a:endParaRPr lang="pt-BR" dirty="0"/>
          </a:p>
        </p:txBody>
      </p:sp>
      <p:sp>
        <p:nvSpPr>
          <p:cNvPr id="5" name="Chave esquerda 4"/>
          <p:cNvSpPr/>
          <p:nvPr/>
        </p:nvSpPr>
        <p:spPr>
          <a:xfrm>
            <a:off x="2664048" y="1403573"/>
            <a:ext cx="360040" cy="5472608"/>
          </a:xfrm>
          <a:prstGeom prst="leftBrace">
            <a:avLst>
              <a:gd name="adj1" fmla="val 51984"/>
              <a:gd name="adj2" fmla="val 50261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71541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" y="107429"/>
            <a:ext cx="9936855" cy="730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13041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Lei n.º </a:t>
            </a:r>
            <a:r>
              <a:rPr lang="pt-BR" dirty="0" smtClean="0"/>
              <a:t>135/2010: “</a:t>
            </a:r>
            <a:r>
              <a:rPr lang="pt-BR" dirty="0"/>
              <a:t>Ficha Limpa</a:t>
            </a:r>
            <a:r>
              <a:rPr lang="pt-BR" dirty="0" smtClean="0"/>
              <a:t>”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51192" indent="0">
              <a:buNone/>
            </a:pP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diz a Constituição?</a:t>
            </a:r>
          </a:p>
          <a:p>
            <a:pPr marL="151192" indent="0">
              <a:buNone/>
            </a:pPr>
            <a:endParaRPr lang="pt-BR" dirty="0" smtClean="0"/>
          </a:p>
          <a:p>
            <a:pPr marL="151192" indent="0">
              <a:buNone/>
            </a:pP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Artigo 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 da Carta Magna: </a:t>
            </a:r>
            <a:endParaRPr lang="pt-B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1192" indent="0">
              <a:buNone/>
            </a:pPr>
            <a:r>
              <a:rPr lang="pt-BR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Lei que alterar o processo eleitoral entrará em vigor na data de sua publicação, não se aplicando à eleição que ocorra até um ano da data de sua vigência”.</a:t>
            </a:r>
            <a:br>
              <a:rPr lang="pt-BR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4622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Iniciativa Popular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1192" indent="0">
              <a:buNone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Ficha Limpa surgiu a partir de iniciativa do Movimento de Combate à Corrupção Eleitoral (MCCE) e recebeu mais de um milhão de assinaturas de apoio, coletadas por entidades como a Conferência Nacional dos Bispos do Brasil (CNBB).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94632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Artigo 14, III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>
              <a:buNone/>
            </a:pPr>
            <a:r>
              <a:rPr lang="pt-BR" sz="3200" dirty="0" smtClean="0"/>
              <a:t>1</a:t>
            </a:r>
            <a:r>
              <a:rPr lang="pt-BR" sz="3200" dirty="0"/>
              <a:t>% dos eleitores brasileiros – cerca de 1,4 milhão de assinaturas – divididos entre cinco </a:t>
            </a:r>
            <a:r>
              <a:rPr lang="pt-BR" sz="3200" dirty="0" smtClean="0"/>
              <a:t>Estados</a:t>
            </a:r>
            <a:r>
              <a:rPr lang="pt-BR" sz="3200" dirty="0"/>
              <a:t>, com não menos de 0,3% do eleitorado de cada </a:t>
            </a:r>
            <a:r>
              <a:rPr lang="pt-BR" sz="3200" dirty="0" smtClean="0"/>
              <a:t>Estado</a:t>
            </a:r>
            <a:r>
              <a:rPr lang="pt-BR" sz="3200" dirty="0"/>
              <a:t>. </a:t>
            </a:r>
            <a:endParaRPr lang="pt-BR" sz="3200" dirty="0" smtClean="0"/>
          </a:p>
          <a:p>
            <a:pPr marL="151192" indent="0">
              <a:buNone/>
            </a:pPr>
            <a:r>
              <a:rPr lang="pt-BR" sz="3200" dirty="0" smtClean="0"/>
              <a:t>Nome </a:t>
            </a:r>
            <a:r>
              <a:rPr lang="pt-BR" sz="3200" dirty="0"/>
              <a:t>completo, endereço e número completo do título eleitoral – com zona e seção — e as listas de assinatura devem ser organizadas por município e por </a:t>
            </a:r>
            <a:r>
              <a:rPr lang="pt-BR" sz="3200" dirty="0" smtClean="0"/>
              <a:t>Estado</a:t>
            </a:r>
            <a:r>
              <a:rPr lang="pt-BR" sz="3200" dirty="0"/>
              <a:t>, de acordo com formulário que deve ser retirado na Câmara dos Deputados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622866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 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1192" indent="0">
              <a:buNone/>
            </a:pPr>
            <a:r>
              <a:rPr lang="pt-BR" sz="3600" dirty="0"/>
              <a:t>Cada projeto deve citar apenas um assunto. </a:t>
            </a:r>
            <a:endParaRPr lang="pt-BR" sz="3600" dirty="0" smtClean="0"/>
          </a:p>
          <a:p>
            <a:pPr marL="151192" indent="0">
              <a:buNone/>
            </a:pPr>
            <a:r>
              <a:rPr lang="pt-BR" sz="3600" dirty="0" smtClean="0"/>
              <a:t>Os </a:t>
            </a:r>
            <a:r>
              <a:rPr lang="pt-BR" sz="3600" dirty="0"/>
              <a:t>projetos de iniciativa popular não podem ser rejeitados por questões técnicas</a:t>
            </a:r>
            <a:r>
              <a:rPr lang="pt-BR" sz="3600" dirty="0" smtClean="0"/>
              <a:t>.</a:t>
            </a:r>
          </a:p>
          <a:p>
            <a:pPr marL="151192" indent="0">
              <a:buNone/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Nesse </a:t>
            </a:r>
            <a:r>
              <a:rPr lang="pt-B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</a:t>
            </a:r>
            <a:r>
              <a:rPr lang="pt-BR" sz="3600" dirty="0"/>
              <a:t>, a Comissão de Constituição e Justiça é obrigada a adaptar a redação do texto.</a:t>
            </a:r>
          </a:p>
          <a:p>
            <a:pPr marL="151192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258762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Artigo 5º, XXXVI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1192" indent="0">
              <a:buNone/>
            </a:pPr>
            <a:r>
              <a:rPr lang="pt-BR" dirty="0" smtClean="0"/>
              <a:t> </a:t>
            </a:r>
            <a:r>
              <a:rPr lang="pt-B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lei não prejudicará o direito adquirido, o ato jurídico perfeito e a coisa julgada”.</a:t>
            </a:r>
          </a:p>
        </p:txBody>
      </p:sp>
    </p:spTree>
    <p:extLst>
      <p:ext uri="{BB962C8B-B14F-4D97-AF65-F5344CB8AC3E}">
        <p14:creationId xmlns:p14="http://schemas.microsoft.com/office/powerpoint/2010/main" val="737405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741363" y="280988"/>
            <a:ext cx="8607425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5292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pt-BR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Direito? 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60363" y="2352675"/>
            <a:ext cx="9398000" cy="473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>
              <a:lnSpc>
                <a:spcPct val="150000"/>
              </a:lnSpc>
              <a:buClrTx/>
              <a:buFontTx/>
              <a:buNone/>
              <a:defRPr/>
            </a:pPr>
            <a:r>
              <a:rPr lang="pt-BR" sz="2800" dirty="0" smtClean="0">
                <a:solidFill>
                  <a:schemeClr val="tx1"/>
                </a:solidFill>
                <a:latin typeface="Times New Roman" pitchFamily="18" charset="0"/>
              </a:rPr>
              <a:t>Após o nazismo, os juristas no mundo todo sentiram a necessidade </a:t>
            </a:r>
          </a:p>
          <a:p>
            <a:pPr algn="ctr">
              <a:lnSpc>
                <a:spcPct val="150000"/>
              </a:lnSpc>
              <a:buClrTx/>
              <a:buFontTx/>
              <a:buNone/>
              <a:defRPr/>
            </a:pPr>
            <a:r>
              <a:rPr lang="pt-BR" sz="2800" dirty="0" smtClean="0">
                <a:solidFill>
                  <a:schemeClr val="tx1"/>
                </a:solidFill>
                <a:latin typeface="Times New Roman" pitchFamily="18" charset="0"/>
              </a:rPr>
              <a:t>de desenvolver uma teoria jurídica mais comprometida com</a:t>
            </a:r>
          </a:p>
          <a:p>
            <a:pPr algn="ctr">
              <a:lnSpc>
                <a:spcPct val="150000"/>
              </a:lnSpc>
              <a:buClrTx/>
              <a:buFontTx/>
              <a:buNone/>
              <a:defRPr/>
            </a:pPr>
            <a:r>
              <a:rPr lang="pt-BR" sz="2800" dirty="0" smtClean="0">
                <a:solidFill>
                  <a:schemeClr val="tx1"/>
                </a:solidFill>
                <a:latin typeface="Times New Roman" pitchFamily="18" charset="0"/>
              </a:rPr>
              <a:t>os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valores Humanitários </a:t>
            </a:r>
            <a:r>
              <a:rPr lang="pt-BR" sz="2800" dirty="0" smtClean="0">
                <a:solidFill>
                  <a:schemeClr val="tx1"/>
                </a:solidFill>
                <a:latin typeface="Times New Roman" pitchFamily="18" charset="0"/>
              </a:rPr>
              <a:t>como forma de recuperar a legitimidade </a:t>
            </a:r>
          </a:p>
          <a:p>
            <a:pPr algn="ctr">
              <a:lnSpc>
                <a:spcPct val="150000"/>
              </a:lnSpc>
              <a:buClrTx/>
              <a:buFontTx/>
              <a:buNone/>
              <a:defRPr/>
            </a:pPr>
            <a:r>
              <a:rPr lang="pt-BR" sz="2800" dirty="0" smtClean="0">
                <a:solidFill>
                  <a:schemeClr val="tx1"/>
                </a:solidFill>
                <a:latin typeface="Times New Roman" pitchFamily="18" charset="0"/>
              </a:rPr>
              <a:t>da </a:t>
            </a:r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Ciência do Direito</a:t>
            </a:r>
            <a:r>
              <a:rPr lang="pt-BR" sz="2800" dirty="0" smtClean="0">
                <a:solidFill>
                  <a:schemeClr val="tx1"/>
                </a:solidFill>
                <a:latin typeface="Times New Roman" pitchFamily="18" charset="0"/>
              </a:rPr>
              <a:t> que havia sido profundamente abalada </a:t>
            </a:r>
          </a:p>
          <a:p>
            <a:pPr algn="ctr">
              <a:lnSpc>
                <a:spcPct val="150000"/>
              </a:lnSpc>
              <a:buClrTx/>
              <a:buFontTx/>
              <a:buNone/>
              <a:defRPr/>
            </a:pPr>
            <a:r>
              <a:rPr lang="pt-BR" sz="2800" dirty="0" smtClean="0">
                <a:solidFill>
                  <a:schemeClr val="tx1"/>
                </a:solidFill>
                <a:latin typeface="Times New Roman" pitchFamily="18" charset="0"/>
              </a:rPr>
              <a:t>em razão da </a:t>
            </a:r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“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legalização do mal</a:t>
            </a:r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”</a:t>
            </a:r>
            <a:r>
              <a:rPr lang="pt-BR" sz="2800" dirty="0" smtClean="0">
                <a:solidFill>
                  <a:schemeClr val="tx1"/>
                </a:solidFill>
                <a:latin typeface="Times New Roman" pitchFamily="18" charset="0"/>
              </a:rPr>
              <a:t> levada a cabo pelo </a:t>
            </a:r>
          </a:p>
          <a:p>
            <a:pPr algn="ctr">
              <a:lnSpc>
                <a:spcPct val="150000"/>
              </a:lnSpc>
              <a:buClrTx/>
              <a:buFontTx/>
              <a:buNone/>
              <a:defRPr/>
            </a:pPr>
            <a:r>
              <a:rPr lang="pt-BR" sz="2800" dirty="0" smtClean="0">
                <a:solidFill>
                  <a:schemeClr val="tx1"/>
                </a:solidFill>
                <a:latin typeface="Times New Roman" pitchFamily="18" charset="0"/>
              </a:rPr>
              <a:t>regime de Hitler.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Interpretação Gramatical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 algn="ctr">
              <a:buNone/>
            </a:pPr>
            <a:r>
              <a:rPr lang="pt-PT" sz="4400" dirty="0" smtClean="0"/>
              <a:t>O </a:t>
            </a:r>
            <a:r>
              <a:rPr lang="pt-PT" sz="4400" dirty="0"/>
              <a:t>intérprete </a:t>
            </a:r>
            <a:r>
              <a:rPr lang="pt-PT" sz="4400" dirty="0" smtClean="0"/>
              <a:t>recorre </a:t>
            </a:r>
            <a:r>
              <a:rPr lang="pt-PT" sz="4400" dirty="0"/>
              <a:t>a elementos pura­mente </a:t>
            </a:r>
            <a:r>
              <a:rPr lang="pt-PT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filológicos*</a:t>
            </a:r>
            <a:r>
              <a:rPr lang="pt-PT" sz="4400" dirty="0" smtClean="0"/>
              <a:t> </a:t>
            </a:r>
            <a:r>
              <a:rPr lang="pt-PT" sz="4400" dirty="0"/>
              <a:t>do texto analisado, deste extraindo o sentido após acurada apreciação do emprego </a:t>
            </a:r>
            <a:r>
              <a:rPr lang="pt-PT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palavras</a:t>
            </a:r>
            <a:r>
              <a:rPr lang="pt-PT" sz="4400" dirty="0"/>
              <a:t>, da significação dos vo­cábulos. </a:t>
            </a:r>
            <a:endParaRPr lang="pt-PT" sz="4400" dirty="0" smtClean="0"/>
          </a:p>
        </p:txBody>
      </p:sp>
    </p:spTree>
    <p:extLst>
      <p:ext uri="{BB962C8B-B14F-4D97-AF65-F5344CB8AC3E}">
        <p14:creationId xmlns:p14="http://schemas.microsoft.com/office/powerpoint/2010/main" val="381147433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 de Interpretação Gramatical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1192" indent="0" algn="ctr">
              <a:buNone/>
            </a:pPr>
            <a:r>
              <a:rPr lang="pt-PT" sz="4000" dirty="0" smtClean="0"/>
              <a:t>Quando </a:t>
            </a:r>
            <a:r>
              <a:rPr lang="pt-PT" sz="4000" dirty="0"/>
              <a:t>se declara na lei que </a:t>
            </a:r>
            <a:r>
              <a:rPr lang="pt-P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os homens </a:t>
            </a:r>
            <a:r>
              <a:rPr lang="pt-PT" sz="4000" dirty="0"/>
              <a:t>tem capacidade jurídica e o intérprete quer sa­ber se o texto estabelecido visa não apenas ao homem, mas também à mulher, </a:t>
            </a:r>
            <a:r>
              <a:rPr lang="pt-PT" sz="4000" dirty="0" smtClean="0"/>
              <a:t>é prudente </a:t>
            </a:r>
            <a:r>
              <a:rPr lang="pt-PT" sz="4000" dirty="0"/>
              <a:t>estudar qual o sentido da palavra homem utilizado pelo legislador.</a:t>
            </a:r>
            <a:endParaRPr lang="pt-BR" sz="4000" dirty="0"/>
          </a:p>
          <a:p>
            <a:pPr marL="151192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146046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 Hermenêutica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>
              <a:buNone/>
            </a:pPr>
            <a:r>
              <a:rPr lang="pt-PT" sz="4000" dirty="0"/>
              <a:t>As palavras devem ser analisadas em articulação com os ou­tros vocábulos do texto.</a:t>
            </a:r>
            <a:endParaRPr lang="pt-BR" sz="4000" dirty="0"/>
          </a:p>
          <a:p>
            <a:pPr marL="151192" indent="0">
              <a:buNone/>
            </a:pPr>
            <a:r>
              <a:rPr lang="pt-PT" sz="4000" dirty="0" smtClean="0"/>
              <a:t> </a:t>
            </a:r>
            <a:r>
              <a:rPr lang="pt-PT" sz="4000" dirty="0"/>
              <a:t>Se uma palavra tem um sentido técnico ao lado de um senti­do vulgar, deve o intérprete optar pelo sentido técnico</a:t>
            </a:r>
            <a:r>
              <a:rPr lang="pt-PT" sz="4000" dirty="0" smtClean="0"/>
              <a:t>.</a:t>
            </a:r>
            <a:endParaRPr lang="pt-BR" sz="4000" dirty="0"/>
          </a:p>
          <a:p>
            <a:pPr marL="151192" indent="0">
              <a:buNone/>
            </a:pPr>
            <a:r>
              <a:rPr lang="pt-PT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735801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Continuação 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1192" indent="0">
              <a:buNone/>
            </a:pPr>
            <a:r>
              <a:rPr lang="pt-PT" sz="3600" dirty="0"/>
              <a:t>O sentido comum da </a:t>
            </a:r>
            <a:r>
              <a:rPr lang="pt-PT" sz="3600" dirty="0" smtClean="0"/>
              <a:t>palavra </a:t>
            </a:r>
            <a:r>
              <a:rPr lang="pt-PT" sz="3600" dirty="0"/>
              <a:t>não deverá ser des­prezado, desde que não contenha inexatidões, impropriedades ou equivocidades.</a:t>
            </a:r>
            <a:endParaRPr lang="pt-BR" sz="3600" dirty="0"/>
          </a:p>
          <a:p>
            <a:pPr marL="151192" indent="0">
              <a:buNone/>
            </a:pPr>
            <a:r>
              <a:rPr lang="pt-PT" sz="3600" dirty="0"/>
              <a:t> O processo gramatical deve ser considerado como o início da atividade interpretativa do Direito, estando sujeito</a:t>
            </a:r>
            <a:r>
              <a:rPr lang="pt-PT" sz="3600" dirty="0" smtClean="0"/>
              <a:t>, </a:t>
            </a:r>
            <a:r>
              <a:rPr lang="pt-PT" sz="3600" dirty="0"/>
              <a:t>às falhas e às imperfeições factíveis na atividade humana.</a:t>
            </a:r>
            <a:endParaRPr lang="pt-BR" sz="3600" dirty="0"/>
          </a:p>
          <a:p>
            <a:pPr marL="151192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905446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Importante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>
              <a:buNone/>
            </a:pPr>
            <a:r>
              <a:rPr lang="pt-BR" sz="4000" dirty="0" smtClean="0"/>
              <a:t>Pesquisar </a:t>
            </a:r>
            <a:r>
              <a:rPr lang="pt-BR" sz="4000" dirty="0"/>
              <a:t>o que a doutrina e a jurisprudência </a:t>
            </a:r>
            <a:r>
              <a:rPr lang="pt-BR" sz="4000" dirty="0" smtClean="0"/>
              <a:t>vem </a:t>
            </a:r>
            <a:r>
              <a:rPr lang="pt-BR" sz="4000" dirty="0"/>
              <a:t>criando acerca daquele dispositivo legal. Insta observar que, não raro, o sentido literal de uma norma jurídica ganha contornos surpreendentes de acordo com o método interpretativo utilizado pelos </a:t>
            </a:r>
            <a:r>
              <a:rPr lang="pt-BR" sz="4000" dirty="0" smtClean="0"/>
              <a:t>tribunais.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96313468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Hermenêutica – TSE Ministro </a:t>
            </a:r>
            <a:r>
              <a:rPr lang="pt-BR" dirty="0" err="1" smtClean="0"/>
              <a:t>Lewandowski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1192" indent="0" algn="ctr">
              <a:buNone/>
            </a:pPr>
            <a:r>
              <a:rPr lang="pt-BR" sz="4000" dirty="0" smtClean="0"/>
              <a:t>Mesmo </a:t>
            </a:r>
            <a:r>
              <a:rPr lang="pt-BR" sz="4000" dirty="0"/>
              <a:t>com as alterações no tempo verbal – que passou de 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“os que tenham sido condenados”</a:t>
            </a:r>
            <a:r>
              <a:rPr lang="pt-BR" sz="4000" dirty="0"/>
              <a:t> para 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“os que forem </a:t>
            </a:r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condenados”</a:t>
            </a:r>
            <a:r>
              <a:rPr lang="pt-BR" sz="4000" dirty="0" smtClean="0"/>
              <a:t> </a:t>
            </a:r>
            <a:r>
              <a:rPr lang="pt-BR" sz="4000" dirty="0"/>
              <a:t>– o sentido da </a:t>
            </a:r>
            <a:r>
              <a:rPr lang="pt-BR" sz="4000" dirty="0" smtClean="0"/>
              <a:t>Lei </a:t>
            </a:r>
            <a:r>
              <a:rPr lang="pt-BR" sz="4000" dirty="0"/>
              <a:t>foi integralmente preservado. “Caso contrário a Casa teria devolvido o texto à origem</a:t>
            </a:r>
            <a:r>
              <a:rPr lang="pt-BR" sz="4000" dirty="0" smtClean="0"/>
              <a:t>”, assim ficou  esclarecido.</a:t>
            </a:r>
            <a:endParaRPr lang="pt-BR" sz="4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783920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Ministro Marcelo </a:t>
            </a:r>
            <a:r>
              <a:rPr lang="pt-BR" dirty="0"/>
              <a:t>Ribeiro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1192" indent="0" algn="ctr">
              <a:buNone/>
            </a:pPr>
            <a:r>
              <a:rPr lang="pt-BR" sz="4800" dirty="0" smtClean="0"/>
              <a:t>“A Lei </a:t>
            </a:r>
            <a:r>
              <a:rPr lang="pt-BR" sz="4800" dirty="0"/>
              <a:t>Ficha Limpa não pode ser aplicada em questões já transitadas em julgado, disse que em alguns casos a inelegibilidade deve ser tratada como </a:t>
            </a:r>
            <a:r>
              <a:rPr lang="pt-BR" sz="4800" dirty="0" smtClean="0"/>
              <a:t>pena”.</a:t>
            </a:r>
            <a:endParaRPr lang="pt-BR" sz="4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562616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Voto do </a:t>
            </a:r>
            <a:r>
              <a:rPr lang="pt-BR" dirty="0"/>
              <a:t>Ministro Marcelo Ribeiro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>
              <a:buNone/>
            </a:pPr>
            <a:r>
              <a:rPr lang="pt-BR" sz="3600" b="1" dirty="0"/>
              <a:t>“Não se pode passar uma régua e dizer que a inelegibilidade não é pena em todos os casos</a:t>
            </a:r>
            <a:r>
              <a:rPr lang="pt-BR" sz="3600" b="1" dirty="0" smtClean="0"/>
              <a:t>” [...]. Desconsiderar </a:t>
            </a:r>
            <a:r>
              <a:rPr lang="pt-BR" sz="3600" b="1" dirty="0"/>
              <a:t>uma condenação transitada em julgado é pior que fazer um novo julgamento. Pelo menos, no novo julgamento, o réu tem direito ao </a:t>
            </a:r>
            <a:r>
              <a:rPr lang="pt-BR" sz="3600" b="1" dirty="0" smtClean="0"/>
              <a:t>contraditório, estou impressionado com uma interpretação que fuja a esse entendimento”.</a:t>
            </a:r>
            <a:endParaRPr lang="pt-BR" sz="36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3792252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Interpretar para Carlos Maximiliano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51192" indent="0">
              <a:buNone/>
            </a:pPr>
            <a:r>
              <a:rPr lang="pt-BR" sz="3200" dirty="0"/>
              <a:t>Interpretar é explicar, esclarecer; dar o </a:t>
            </a:r>
            <a:r>
              <a:rPr lang="pt-BR" sz="3200" dirty="0" smtClean="0"/>
              <a:t>significado de </a:t>
            </a:r>
            <a:r>
              <a:rPr lang="pt-BR" sz="3200" dirty="0"/>
              <a:t>vocábulo, atitude ou gesto; reproduzir por </a:t>
            </a:r>
            <a:r>
              <a:rPr lang="pt-BR" sz="3200" dirty="0" smtClean="0"/>
              <a:t>outras </a:t>
            </a:r>
            <a:r>
              <a:rPr lang="pt-BR" sz="3200" dirty="0"/>
              <a:t>palavras um pensamento exteriorizado; mostrar </a:t>
            </a:r>
            <a:r>
              <a:rPr lang="pt-BR" sz="3200" dirty="0" smtClean="0"/>
              <a:t>o sentido </a:t>
            </a:r>
            <a:r>
              <a:rPr lang="pt-BR" sz="3200" dirty="0"/>
              <a:t>verdadeiro de uma expressão; extrair, </a:t>
            </a:r>
            <a:r>
              <a:rPr lang="pt-BR" sz="3200" dirty="0" smtClean="0"/>
              <a:t>de frase</a:t>
            </a:r>
            <a:r>
              <a:rPr lang="pt-BR" sz="3200" dirty="0"/>
              <a:t>, sentença ou norma, tudo o que na mesma </a:t>
            </a:r>
            <a:r>
              <a:rPr lang="pt-BR" sz="3200" dirty="0" smtClean="0"/>
              <a:t>se contém</a:t>
            </a:r>
            <a:r>
              <a:rPr lang="pt-BR" sz="3200" dirty="0"/>
              <a:t>. Pode-se procurar e definir a significação </a:t>
            </a:r>
            <a:r>
              <a:rPr lang="pt-BR" sz="3200" dirty="0" smtClean="0"/>
              <a:t>de conceitos </a:t>
            </a:r>
            <a:r>
              <a:rPr lang="pt-BR" sz="3200" dirty="0"/>
              <a:t>e intenções, fatos e indícios; porque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tudo</a:t>
            </a:r>
          </a:p>
          <a:p>
            <a:pPr marL="151192" indent="0">
              <a:buNone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interpreta, inclusive o </a:t>
            </a:r>
            <a:r>
              <a:rPr lang="pt-B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silêncio.</a:t>
            </a:r>
            <a:endParaRPr lang="pt-BR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1670828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interpretar?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51192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Aborto?</a:t>
            </a:r>
          </a:p>
          <a:p>
            <a:pPr marL="151192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Eutanásia?</a:t>
            </a:r>
          </a:p>
          <a:p>
            <a:pPr marL="151192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adoção de crianças por casais do mesmo sexo?</a:t>
            </a:r>
          </a:p>
          <a:p>
            <a:pPr marL="151192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Respeito às diferenças religiosas?</a:t>
            </a:r>
          </a:p>
          <a:p>
            <a:pPr marL="151192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discriminação étnica?</a:t>
            </a:r>
          </a:p>
          <a:p>
            <a:pPr marL="151192" indent="0">
              <a:buNone/>
            </a:pPr>
            <a:endParaRPr lang="pt-BR" dirty="0"/>
          </a:p>
          <a:p>
            <a:pPr marL="151192" indent="0" algn="ctr">
              <a:buNone/>
            </a:pPr>
            <a:r>
              <a:rPr lang="pt-B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Tais temas são estritamente jurídicos?</a:t>
            </a:r>
            <a:endParaRPr lang="pt-B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6831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741363" y="539477"/>
            <a:ext cx="8607425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5292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pt-BR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Direitos Fundamentais</a:t>
            </a:r>
            <a:r>
              <a:rPr lang="pt-BR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pt-BR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pt-BR" sz="3600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439863" y="2411413"/>
            <a:ext cx="80740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sz="4400" dirty="0">
                <a:solidFill>
                  <a:schemeClr val="tx1"/>
                </a:solidFill>
              </a:rPr>
              <a:t> </a:t>
            </a:r>
            <a:r>
              <a:rPr lang="pt-BR" sz="4400" dirty="0">
                <a:solidFill>
                  <a:schemeClr val="tx1"/>
                </a:solidFill>
                <a:latin typeface="Times New Roman" pitchFamily="18" charset="0"/>
              </a:rPr>
              <a:t>“</a:t>
            </a:r>
            <a:r>
              <a:rPr lang="pt-BR" sz="4800" dirty="0">
                <a:solidFill>
                  <a:schemeClr val="tx1"/>
                </a:solidFill>
                <a:latin typeface="Times New Roman" pitchFamily="18" charset="0"/>
              </a:rPr>
              <a:t>Nazismo, banalidade do mal”</a:t>
            </a:r>
          </a:p>
          <a:p>
            <a:pPr algn="ctr" eaLnBrk="1" hangingPunct="1">
              <a:buClrTx/>
              <a:buFontTx/>
              <a:buNone/>
            </a:pPr>
            <a:endParaRPr lang="pt-BR" sz="48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pt-BR" sz="3600" i="1" dirty="0">
                <a:solidFill>
                  <a:schemeClr val="tx1"/>
                </a:solidFill>
                <a:latin typeface="Times New Roman" pitchFamily="18" charset="0"/>
              </a:rPr>
              <a:t>Hannah Arendt</a:t>
            </a:r>
            <a:endParaRPr lang="pt-BR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431800" y="4572000"/>
            <a:ext cx="8999538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sz="2600" dirty="0"/>
              <a:t>“</a:t>
            </a:r>
            <a:r>
              <a:rPr lang="pt-BR" sz="4000" dirty="0">
                <a:solidFill>
                  <a:schemeClr val="tx1"/>
                </a:solidFill>
                <a:latin typeface="Times New Roman" pitchFamily="18" charset="0"/>
              </a:rPr>
              <a:t>Os direitos do homem estão acima dos direitos do Estado.”</a:t>
            </a:r>
          </a:p>
          <a:p>
            <a:pPr algn="ctr" eaLnBrk="1" hangingPunct="1">
              <a:buClrTx/>
              <a:buFontTx/>
              <a:buNone/>
            </a:pPr>
            <a:endParaRPr lang="pt-BR" sz="40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pt-BR" sz="3200" i="1" dirty="0">
                <a:solidFill>
                  <a:schemeClr val="tx1"/>
                </a:solidFill>
                <a:latin typeface="Times New Roman" pitchFamily="18" charset="0"/>
              </a:rPr>
              <a:t>Main Kampf (Minha Luta)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Colisão de direitos fundamentais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>
              <a:buNone/>
            </a:pP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Princípio Proporcionalidade </a:t>
            </a: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cumpre 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relevante missão de funcionar como critério para solução de conflitos de 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direitos fundamentais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através de juízos comparativos de 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ponderação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dos interesses envolvidos no caso concreto.</a:t>
            </a:r>
          </a:p>
          <a:p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3383905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93507" y="3347251"/>
            <a:ext cx="7093610" cy="146623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pt-BR" sz="9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Privacidade</a:t>
            </a:r>
            <a:endParaRPr lang="pt-BR" sz="9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64789846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Princípios de Interpretação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65542" indent="-514350">
              <a:buFont typeface="+mj-lt"/>
              <a:buAutoNum type="arabicPeriod"/>
            </a:pPr>
            <a:r>
              <a:rPr lang="pt-BR" dirty="0" smtClean="0"/>
              <a:t>Supremacia da Constituição;</a:t>
            </a:r>
          </a:p>
          <a:p>
            <a:pPr marL="665542" indent="-514350">
              <a:buFont typeface="+mj-lt"/>
              <a:buAutoNum type="arabicPeriod"/>
            </a:pPr>
            <a:r>
              <a:rPr lang="pt-BR" dirty="0" smtClean="0"/>
              <a:t>Unidade da Constituição;</a:t>
            </a:r>
          </a:p>
          <a:p>
            <a:pPr marL="665542" indent="-514350">
              <a:buFont typeface="+mj-lt"/>
              <a:buAutoNum type="arabicPeriod"/>
            </a:pPr>
            <a:r>
              <a:rPr lang="pt-BR" dirty="0" smtClean="0"/>
              <a:t>Presunção de constitucionalidade das Leis;</a:t>
            </a:r>
          </a:p>
          <a:p>
            <a:pPr marL="665542" indent="-514350">
              <a:buFont typeface="+mj-lt"/>
              <a:buAutoNum type="arabicPeriod"/>
            </a:pPr>
            <a:r>
              <a:rPr lang="pt-BR" dirty="0" smtClean="0"/>
              <a:t>Interpretação conforme a Constituição;</a:t>
            </a:r>
          </a:p>
          <a:p>
            <a:pPr marL="665542" indent="-514350">
              <a:buFont typeface="+mj-lt"/>
              <a:buAutoNum type="arabicPeriod"/>
            </a:pPr>
            <a:r>
              <a:rPr lang="pt-BR" dirty="0" smtClean="0"/>
              <a:t>Máxima efetividade;</a:t>
            </a:r>
          </a:p>
          <a:p>
            <a:pPr marL="665542" indent="-514350">
              <a:buFont typeface="+mj-lt"/>
              <a:buAutoNum type="arabicPeriod"/>
            </a:pPr>
            <a:r>
              <a:rPr lang="pt-BR" dirty="0" smtClean="0"/>
              <a:t>Concordância Prática;</a:t>
            </a:r>
          </a:p>
          <a:p>
            <a:pPr marL="665542" indent="-514350">
              <a:buFont typeface="+mj-lt"/>
              <a:buAutoNum type="arabicPeriod"/>
            </a:pPr>
            <a:r>
              <a:rPr lang="pt-BR" dirty="0" smtClean="0"/>
              <a:t>Proporcionalidade;</a:t>
            </a:r>
          </a:p>
          <a:p>
            <a:pPr marL="665542" indent="-514350">
              <a:buFont typeface="+mj-lt"/>
              <a:buAutoNum type="arabicPeriod"/>
            </a:pPr>
            <a:r>
              <a:rPr lang="pt-BR" dirty="0" smtClean="0"/>
              <a:t>Proteção ao núcleo essencial;</a:t>
            </a:r>
          </a:p>
          <a:p>
            <a:pPr marL="665542" indent="-514350">
              <a:buFont typeface="+mj-lt"/>
              <a:buAutoNum type="arabicPeriod"/>
            </a:pPr>
            <a:r>
              <a:rPr lang="pt-BR" dirty="0" smtClean="0"/>
              <a:t>Proibição de Abuso de direitos fundamentais.</a:t>
            </a:r>
          </a:p>
          <a:p>
            <a:pPr marL="665542" indent="-51435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2608022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4902" y="1763613"/>
            <a:ext cx="9480480" cy="1237262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 prst="slope"/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Direitos Universais</a:t>
            </a:r>
            <a:endParaRPr lang="pt-BR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332152" y="4859957"/>
            <a:ext cx="3416321" cy="123726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Cartas</a:t>
            </a:r>
            <a:endParaRPr lang="pt-BR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089790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15 de junho de 1215 – Rei João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>
              <a:buNone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Segundo os termos da Magna Carta, João deveria renunciar a certos direitos e respeitar determinados procedimentos legais, bem como reconhecer que a vontade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rei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estaria sujeita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lei.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Considera-se a Magna Carta o primeiro capítulo de um longo processo histórico que levaria ao surgimento do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constitucionalismo.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0144538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Submissão a Lei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>
              <a:buNone/>
            </a:pPr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magna Carta deixa implícito pela primeira vez, na história da política medieval, que o rei acha-se naturalmente vinculado pelas próprias leis que edita.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872464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179437"/>
            <a:ext cx="8496944" cy="72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17481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84" y="-1"/>
            <a:ext cx="6383981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89930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1679 – Habeas Corpus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51192" indent="0">
              <a:buNone/>
            </a:pPr>
            <a:r>
              <a:rPr lang="pt-BR" b="1" i="1" dirty="0"/>
              <a:t>Habeas </a:t>
            </a:r>
            <a:r>
              <a:rPr lang="pt-BR" b="1" i="1" dirty="0" smtClean="0"/>
              <a:t>corpus </a:t>
            </a:r>
            <a:r>
              <a:rPr lang="pt-BR" i="1" dirty="0" smtClean="0"/>
              <a:t>"Que </a:t>
            </a:r>
            <a:r>
              <a:rPr lang="pt-BR" i="1" dirty="0"/>
              <a:t>tenhas o teu corpo"</a:t>
            </a:r>
            <a:r>
              <a:rPr lang="pt-BR" dirty="0"/>
              <a:t> </a:t>
            </a:r>
            <a:r>
              <a:rPr lang="pt-BR" dirty="0" smtClean="0"/>
              <a:t>garantia constitucional </a:t>
            </a:r>
            <a:r>
              <a:rPr lang="pt-BR" dirty="0"/>
              <a:t>em favor de quem sofre violência ou ameaça de constrangimento ilegal na sua liberdade de locomoção, por parte de autoridade legítima.</a:t>
            </a:r>
          </a:p>
          <a:p>
            <a:pPr marL="151192" indent="0">
              <a:buNone/>
            </a:pPr>
            <a:r>
              <a:rPr lang="pt-BR" dirty="0"/>
              <a:t>Sua origem </a:t>
            </a:r>
            <a:r>
              <a:rPr lang="pt-BR" dirty="0" smtClean="0"/>
              <a:t>remonta à Magna Carta </a:t>
            </a:r>
            <a:r>
              <a:rPr lang="pt-BR" dirty="0"/>
              <a:t>de 1215, imposta pelos nobres ao </a:t>
            </a:r>
            <a:r>
              <a:rPr lang="pt-BR" dirty="0" smtClean="0"/>
              <a:t>rei da Inglaterra </a:t>
            </a:r>
            <a:r>
              <a:rPr lang="pt-BR" dirty="0"/>
              <a:t>com a exigência do controle legal da prisão de qualquer cidadão. Este controle era realizado sumariamente pelo juiz, que, ante os fatos apresentados, decidia de forma sumária acerca da legalidade da prisão. O writ de habeas corpus, em sua gênese, aproximava-se do próprio </a:t>
            </a:r>
            <a:r>
              <a:rPr lang="pt-BR" dirty="0" smtClean="0"/>
              <a:t>conceito do devido processo legal.  </a:t>
            </a:r>
            <a:r>
              <a:rPr lang="pt-BR" dirty="0"/>
              <a:t>Sua utilização só foi restrita ao direito de locomoção dos indivíduos em 1679, através do </a:t>
            </a:r>
            <a:r>
              <a:rPr lang="pt-BR" i="1" dirty="0"/>
              <a:t>Habeas Corpus </a:t>
            </a:r>
            <a:r>
              <a:rPr lang="pt-BR" i="1" dirty="0" err="1"/>
              <a:t>Act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425479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467469"/>
            <a:ext cx="9073008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267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741363" y="539477"/>
            <a:ext cx="8607425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5292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pt-B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Direitos Fundamentais em </a:t>
            </a:r>
            <a:r>
              <a:rPr lang="pt-BR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Nubemberg</a:t>
            </a:r>
            <a:r>
              <a:rPr lang="pt-BR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pt-BR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pt-BR" sz="6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900113" y="2160588"/>
            <a:ext cx="8058150" cy="301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pt-BR" sz="4400" dirty="0">
                <a:solidFill>
                  <a:schemeClr val="tx1"/>
                </a:solidFill>
                <a:latin typeface="Times New Roman" pitchFamily="18" charset="0"/>
              </a:rPr>
              <a:t>Nuremberg, cidade escolhida para sediar o </a:t>
            </a: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pt-BR" sz="4400" dirty="0">
                <a:solidFill>
                  <a:schemeClr val="tx1"/>
                </a:solidFill>
                <a:latin typeface="Times New Roman" pitchFamily="18" charset="0"/>
              </a:rPr>
              <a:t>Tribunal especificamente para julgar os </a:t>
            </a: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pt-BR" sz="4400" dirty="0">
                <a:solidFill>
                  <a:schemeClr val="tx1"/>
                </a:solidFill>
                <a:latin typeface="Times New Roman" pitchFamily="18" charset="0"/>
              </a:rPr>
              <a:t>Crimes contra a humanidade praticados </a:t>
            </a: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pt-BR" sz="4400" dirty="0">
                <a:solidFill>
                  <a:schemeClr val="tx1"/>
                </a:solidFill>
                <a:latin typeface="Times New Roman" pitchFamily="18" charset="0"/>
              </a:rPr>
              <a:t>pelos nazistas</a:t>
            </a:r>
            <a:r>
              <a:rPr lang="pt-BR" sz="44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752279" y="395461"/>
            <a:ext cx="5038725" cy="65035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i="1" dirty="0">
                <a:solidFill>
                  <a:schemeClr val="tx1"/>
                </a:solidFill>
              </a:rPr>
              <a:t>“De tanto ver triunfar as nulidades,</a:t>
            </a:r>
            <a:endParaRPr lang="pt-BR" sz="3200" dirty="0">
              <a:solidFill>
                <a:schemeClr val="tx1"/>
              </a:solidFill>
            </a:endParaRPr>
          </a:p>
          <a:p>
            <a:r>
              <a:rPr lang="pt-BR" sz="3200" i="1" dirty="0">
                <a:solidFill>
                  <a:schemeClr val="tx1"/>
                </a:solidFill>
              </a:rPr>
              <a:t>de tanto ver prosperar a desonra,</a:t>
            </a:r>
            <a:endParaRPr lang="pt-BR" sz="3200" dirty="0">
              <a:solidFill>
                <a:schemeClr val="tx1"/>
              </a:solidFill>
            </a:endParaRPr>
          </a:p>
          <a:p>
            <a:r>
              <a:rPr lang="pt-BR" sz="3200" i="1" dirty="0">
                <a:solidFill>
                  <a:schemeClr val="tx1"/>
                </a:solidFill>
              </a:rPr>
              <a:t>de tanto ver crescer a injustiça,</a:t>
            </a:r>
            <a:endParaRPr lang="pt-BR" sz="3200" dirty="0">
              <a:solidFill>
                <a:schemeClr val="tx1"/>
              </a:solidFill>
            </a:endParaRPr>
          </a:p>
          <a:p>
            <a:r>
              <a:rPr lang="pt-BR" sz="3200" i="1" dirty="0">
                <a:solidFill>
                  <a:schemeClr val="tx1"/>
                </a:solidFill>
              </a:rPr>
              <a:t>de tanto ver agigantarem-se os poderes nas mãos dos maus,</a:t>
            </a:r>
            <a:endParaRPr lang="pt-BR" sz="3200" dirty="0">
              <a:solidFill>
                <a:schemeClr val="tx1"/>
              </a:solidFill>
            </a:endParaRPr>
          </a:p>
          <a:p>
            <a:r>
              <a:rPr lang="pt-BR" sz="3200" i="1" dirty="0">
                <a:solidFill>
                  <a:schemeClr val="tx1"/>
                </a:solidFill>
              </a:rPr>
              <a:t>o homem chega a desanimar da virtude,</a:t>
            </a:r>
            <a:endParaRPr lang="pt-BR" sz="3200" dirty="0">
              <a:solidFill>
                <a:schemeClr val="tx1"/>
              </a:solidFill>
            </a:endParaRPr>
          </a:p>
          <a:p>
            <a:r>
              <a:rPr lang="pt-BR" sz="3200" i="1" dirty="0">
                <a:solidFill>
                  <a:schemeClr val="tx1"/>
                </a:solidFill>
              </a:rPr>
              <a:t>a rir-se da honra,</a:t>
            </a:r>
            <a:endParaRPr lang="pt-BR" sz="3200" dirty="0">
              <a:solidFill>
                <a:schemeClr val="tx1"/>
              </a:solidFill>
            </a:endParaRPr>
          </a:p>
          <a:p>
            <a:r>
              <a:rPr lang="pt-BR" sz="3200" i="1" dirty="0">
                <a:solidFill>
                  <a:schemeClr val="tx1"/>
                </a:solidFill>
              </a:rPr>
              <a:t>a ter vergonha de ser honesto.”</a:t>
            </a:r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1" y="899517"/>
            <a:ext cx="396043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724022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Declaração de Direitos - 1689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51192" indent="0">
              <a:buNone/>
            </a:pPr>
            <a:r>
              <a:rPr lang="pt-BR" sz="4000" dirty="0"/>
              <a:t>A </a:t>
            </a:r>
            <a:r>
              <a:rPr lang="pt-BR" sz="4000" b="1" dirty="0"/>
              <a:t>Declaração de direito de 1689</a:t>
            </a:r>
            <a:r>
              <a:rPr lang="pt-BR" sz="4000" dirty="0"/>
              <a:t> (em inglês </a:t>
            </a:r>
            <a:r>
              <a:rPr lang="pt-BR" sz="4000" b="1" dirty="0"/>
              <a:t>Bill </a:t>
            </a:r>
            <a:r>
              <a:rPr lang="pt-BR" sz="4000" b="1" dirty="0" err="1"/>
              <a:t>of</a:t>
            </a:r>
            <a:r>
              <a:rPr lang="pt-BR" sz="4000" b="1" dirty="0"/>
              <a:t> </a:t>
            </a:r>
            <a:r>
              <a:rPr lang="pt-BR" sz="4000" b="1" dirty="0" err="1"/>
              <a:t>Rights</a:t>
            </a:r>
            <a:r>
              <a:rPr lang="pt-BR" sz="4000" b="1" dirty="0"/>
              <a:t> </a:t>
            </a:r>
            <a:r>
              <a:rPr lang="pt-BR" sz="4000" b="1" dirty="0" err="1"/>
              <a:t>of</a:t>
            </a:r>
            <a:r>
              <a:rPr lang="pt-BR" sz="4000" b="1" dirty="0"/>
              <a:t> 1689</a:t>
            </a:r>
            <a:r>
              <a:rPr lang="pt-BR" sz="4000" dirty="0"/>
              <a:t>) é um documento feito na </a:t>
            </a:r>
            <a:r>
              <a:rPr lang="pt-BR" sz="4000" dirty="0" smtClean="0"/>
              <a:t>Inglaterra </a:t>
            </a:r>
            <a:r>
              <a:rPr lang="pt-BR" sz="4000" dirty="0"/>
              <a:t>pelo Parlamento que determinou, entre outras coisas</a:t>
            </a:r>
            <a:r>
              <a:rPr lang="pt-BR" sz="4000" dirty="0" smtClean="0"/>
              <a:t>, a liberdade, </a:t>
            </a:r>
            <a:r>
              <a:rPr lang="pt-BR" sz="4000" dirty="0"/>
              <a:t>a vida </a:t>
            </a:r>
            <a:r>
              <a:rPr lang="pt-BR" sz="4000" dirty="0" smtClean="0"/>
              <a:t>e a propriedade privada, </a:t>
            </a:r>
            <a:r>
              <a:rPr lang="pt-BR" sz="4000" dirty="0"/>
              <a:t>assegurando o poder </a:t>
            </a:r>
            <a:r>
              <a:rPr lang="pt-BR" sz="4000" dirty="0" smtClean="0"/>
              <a:t>da burguesia na Inglaterra.</a:t>
            </a:r>
          </a:p>
          <a:p>
            <a:pPr marL="151192" indent="0">
              <a:buNone/>
            </a:pPr>
            <a:r>
              <a:rPr lang="pt-B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 da monarquia absoluta!</a:t>
            </a:r>
            <a:endParaRPr lang="pt-B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7383462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Declaração de Independência e a Constituição dos EUA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>
              <a:buNone/>
            </a:pPr>
            <a:r>
              <a:rPr lang="pt-BR" sz="4400" dirty="0" smtClean="0"/>
              <a:t>4 de julho de 1776 as treze colônias formam uma confederação;</a:t>
            </a:r>
          </a:p>
          <a:p>
            <a:pPr marL="151192" indent="0">
              <a:buNone/>
            </a:pPr>
            <a:r>
              <a:rPr lang="pt-BR" sz="4400" dirty="0" smtClean="0"/>
              <a:t>1787 Estado Federal, ato que inaugura a democracia moderna com a Limitação de Poderes governamentais e o Respeito aos Direitos Humanos. 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66067929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Direitos Universais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51192" indent="0">
              <a:buNone/>
            </a:pPr>
            <a:r>
              <a:rPr lang="pt-BR" sz="3600" dirty="0" smtClean="0"/>
              <a:t>A </a:t>
            </a:r>
            <a:r>
              <a:rPr lang="pt-BR" sz="3600" dirty="0"/>
              <a:t>Assembleia Geral das Nações Unidas criou a Declaração Universal dos Direitos Humanos em 1948. Desde então é reconhecida a existência de </a:t>
            </a:r>
            <a:r>
              <a:rPr lang="pt-B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direitos fundamentais</a:t>
            </a:r>
            <a:r>
              <a:rPr lang="pt-BR" sz="3600" dirty="0"/>
              <a:t> e inerentes a qualquer ser humano, independentemente do seu estatuto, religião ou origem, e este processo tem evoluído nas sociedades ao longo da história. </a:t>
            </a:r>
            <a:br>
              <a:rPr lang="pt-BR" sz="3600" dirty="0"/>
            </a:b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24653805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Revolução Francesa – 1789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>
              <a:buNone/>
            </a:pPr>
            <a:r>
              <a:rPr lang="pt-BR" dirty="0" smtClean="0"/>
              <a:t>Assembleia </a:t>
            </a:r>
            <a:r>
              <a:rPr lang="pt-BR" dirty="0"/>
              <a:t>Nacional Constituinte da França revolucionária aprovou em 26 de agosto de 1789 </a:t>
            </a:r>
            <a:r>
              <a:rPr lang="pt-BR" dirty="0" smtClean="0"/>
              <a:t>a </a:t>
            </a:r>
            <a:r>
              <a:rPr lang="pt-BR" dirty="0"/>
              <a:t>Declaração dos Direitos do Homem e do </a:t>
            </a:r>
            <a:r>
              <a:rPr lang="pt-BR" dirty="0" smtClean="0"/>
              <a:t>Cidadão.</a:t>
            </a:r>
          </a:p>
          <a:p>
            <a:pPr marL="151192" indent="0">
              <a:buNone/>
            </a:pPr>
            <a:r>
              <a:rPr lang="pt-BR" dirty="0" smtClean="0"/>
              <a:t>Pela </a:t>
            </a:r>
            <a:r>
              <a:rPr lang="pt-BR" dirty="0"/>
              <a:t>primeira vez são proclamados as liberdades e os direitos fundamentais do </a:t>
            </a:r>
            <a:r>
              <a:rPr lang="pt-BR" dirty="0" smtClean="0"/>
              <a:t>Homem.</a:t>
            </a:r>
          </a:p>
          <a:p>
            <a:pPr marL="151192" indent="0">
              <a:buNone/>
            </a:pPr>
            <a:r>
              <a:rPr lang="pt-BR" dirty="0" smtClean="0"/>
              <a:t>Base </a:t>
            </a:r>
            <a:r>
              <a:rPr lang="pt-BR" dirty="0"/>
              <a:t>da 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Declaração Universal dos Direitos Humanos promulgada pela ONU</a:t>
            </a:r>
            <a:r>
              <a:rPr lang="pt-BR" sz="4000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9071874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CARTA DAS NAÇÕES UNIDAS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4031" y="1475582"/>
            <a:ext cx="9072563" cy="5479320"/>
          </a:xfrm>
        </p:spPr>
        <p:txBody>
          <a:bodyPr>
            <a:normAutofit fontScale="85000" lnSpcReduction="10000"/>
          </a:bodyPr>
          <a:lstStyle/>
          <a:p>
            <a:pPr marL="151192" indent="0">
              <a:buNone/>
            </a:pPr>
            <a:r>
              <a: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NÓS, OS POVOS DAS NAÇÕES UNIDAS, RESOLVIDOS </a:t>
            </a:r>
          </a:p>
          <a:p>
            <a:pPr marL="151192" indent="0" algn="ctr">
              <a:buNone/>
            </a:pPr>
            <a:r>
              <a:rPr lang="pt-BR" sz="3300" dirty="0"/>
              <a:t>a preservar as gerações vindouras do flagelo da guerra</a:t>
            </a:r>
            <a:r>
              <a:rPr lang="pt-BR" sz="3300" dirty="0" smtClean="0"/>
              <a:t>, que </a:t>
            </a:r>
            <a:r>
              <a:rPr lang="pt-BR" sz="3300" dirty="0"/>
              <a:t>por duas vezes, no espaço da nossa vida, trouxe sofrimentos indizíveis à humanidade, e a reafirmar a fé nos </a:t>
            </a:r>
            <a:r>
              <a:rPr lang="pt-BR" sz="3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direitos fundamentais </a:t>
            </a:r>
            <a:r>
              <a:rPr lang="pt-BR" sz="3300" dirty="0"/>
              <a:t>do homem, na </a:t>
            </a:r>
            <a:r>
              <a:rPr lang="pt-BR" sz="3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dignidade</a:t>
            </a:r>
            <a:r>
              <a:rPr lang="pt-BR" sz="3300" dirty="0"/>
              <a:t> e no valor do ser humano, na igualdade de direito dos homens e das mulheres, assim como das nações grandes e pequenas, e a estabelecer condições sob as quais a justiça e o respeito às obrigações decorrentes de tratados e de outras fontes do </a:t>
            </a:r>
            <a:r>
              <a:rPr lang="pt-BR" sz="3300" dirty="0" smtClean="0"/>
              <a:t>Direito </a:t>
            </a:r>
            <a:r>
              <a:rPr lang="pt-BR" sz="3300" dirty="0"/>
              <a:t>internacional possam ser mantidos, e a promover o </a:t>
            </a:r>
            <a:r>
              <a:rPr lang="pt-BR" sz="3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progresso social </a:t>
            </a:r>
            <a:r>
              <a:rPr lang="pt-BR" sz="3300" dirty="0"/>
              <a:t>e melhores condições de vida dentro de uma liberdade ampla.</a:t>
            </a:r>
            <a:r>
              <a:rPr lang="pt-BR" dirty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1844271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 PARA TAIS FINS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 algn="ctr">
              <a:buNone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“unir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nossas forças para manter a paz e a segurança internacionais, e a garantir, pela aceitação de princípios e a instituição dos métodos, que a força armada não será usada a não ser no interesse comum, a empregar um mecanismo internacional para promover o progresso econômico e </a:t>
            </a:r>
            <a:r>
              <a:rPr lang="pt-B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todos os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povos”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3872425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013679" y="3059757"/>
            <a:ext cx="6053260" cy="146623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perspectiveRelaxedModerately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t-BR" sz="9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Fantástico</a:t>
            </a:r>
            <a:endParaRPr lang="pt-BR" sz="9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90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11920" y="1240231"/>
            <a:ext cx="7367723" cy="421403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prst="convex"/>
          </a:sp3d>
        </p:spPr>
        <p:txBody>
          <a:bodyPr wrap="non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Costume</a:t>
            </a:r>
          </a:p>
          <a:p>
            <a:pPr algn="ctr"/>
            <a:r>
              <a:rPr lang="pt-BR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e</a:t>
            </a:r>
            <a:endParaRPr lang="pt-BR" sz="9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pt-BR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Liberdade</a:t>
            </a:r>
            <a:endParaRPr lang="pt-BR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7357370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Costume? Lei?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>
              <a:buNone/>
            </a:pPr>
            <a:r>
              <a:rPr lang="pt-BR" sz="4800" dirty="0"/>
              <a:t>Sabe-se que a lei, por excelência, é a fonte do Direito... Mas o Direito, também, nasce do costume, que nada mais é senão as práticas e usos comuns do povo.</a:t>
            </a:r>
          </a:p>
        </p:txBody>
      </p:sp>
    </p:spTree>
    <p:extLst>
      <p:ext uri="{BB962C8B-B14F-4D97-AF65-F5344CB8AC3E}">
        <p14:creationId xmlns:p14="http://schemas.microsoft.com/office/powerpoint/2010/main" val="3889386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752475" y="796925"/>
            <a:ext cx="8607425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5292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pt-B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Julgamentos de Nurenberg</a:t>
            </a:r>
            <a:r>
              <a:rPr lang="pt-BR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/>
            </a:r>
            <a:br>
              <a:rPr lang="pt-BR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</a:br>
            <a:endParaRPr lang="pt-BR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" pitchFamily="34" charset="0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20725" y="2879725"/>
            <a:ext cx="8959850" cy="24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pt-BR" sz="3200" b="1" smtClean="0">
                <a:solidFill>
                  <a:srgbClr val="FFFFFF"/>
                </a:solidFill>
                <a:latin typeface="Times New Roman" pitchFamily="18" charset="0"/>
              </a:rPr>
              <a:t>Quatro juristas:</a:t>
            </a:r>
            <a:r>
              <a:rPr lang="pt-BR" sz="3200" smtClean="0">
                <a:solidFill>
                  <a:srgbClr val="FFFFFF"/>
                </a:solidFill>
                <a:latin typeface="Times New Roman" pitchFamily="18" charset="0"/>
              </a:rPr>
              <a:t> julgados por cumprir </a:t>
            </a:r>
          </a:p>
          <a:p>
            <a:pPr algn="ctr">
              <a:buClrTx/>
              <a:buFontTx/>
              <a:buNone/>
              <a:defRPr/>
            </a:pPr>
            <a:r>
              <a:rPr lang="pt-BR" sz="3200" smtClean="0">
                <a:solidFill>
                  <a:srgbClr val="FFFFFF"/>
                </a:solidFill>
                <a:latin typeface="Times New Roman" pitchFamily="18" charset="0"/>
              </a:rPr>
              <a:t>a Lei do 3º Reich</a:t>
            </a:r>
          </a:p>
          <a:p>
            <a:pPr algn="ctr">
              <a:buClrTx/>
              <a:buFontTx/>
              <a:buNone/>
              <a:defRPr/>
            </a:pPr>
            <a:endParaRPr lang="pt-BR" sz="3200" smtClean="0">
              <a:solidFill>
                <a:srgbClr val="FFFFFF"/>
              </a:solidFill>
              <a:latin typeface="Times New Roman" pitchFamily="18" charset="0"/>
            </a:endParaRPr>
          </a:p>
          <a:p>
            <a:pPr algn="ctr">
              <a:buClrTx/>
              <a:buFontTx/>
              <a:buNone/>
              <a:defRPr/>
            </a:pPr>
            <a:endParaRPr lang="pt-BR" sz="3200" smtClean="0">
              <a:solidFill>
                <a:srgbClr val="FFFFFF"/>
              </a:solidFill>
              <a:latin typeface="Times New Roman" pitchFamily="18" charset="0"/>
            </a:endParaRPr>
          </a:p>
          <a:p>
            <a:pPr algn="ctr">
              <a:buClrTx/>
              <a:buFontTx/>
              <a:buNone/>
              <a:defRPr/>
            </a:pPr>
            <a:r>
              <a:rPr lang="pt-BR" sz="3200" smtClean="0">
                <a:solidFill>
                  <a:srgbClr val="FFFFFF"/>
                </a:solidFill>
                <a:latin typeface="Times New Roman" pitchFamily="18" charset="0"/>
              </a:rPr>
              <a:t>O Juiz Ernest Janning assinou sentença </a:t>
            </a:r>
          </a:p>
          <a:p>
            <a:pPr algn="ctr">
              <a:buClrTx/>
              <a:buFontTx/>
              <a:buNone/>
              <a:defRPr/>
            </a:pPr>
            <a:r>
              <a:rPr lang="pt-BR" sz="3200" smtClean="0">
                <a:solidFill>
                  <a:srgbClr val="FFFFFF"/>
                </a:solidFill>
                <a:latin typeface="Times New Roman" pitchFamily="18" charset="0"/>
              </a:rPr>
              <a:t>de morte de um Judeu acusado de</a:t>
            </a:r>
            <a:r>
              <a:rPr lang="pt-BR" sz="3200" smtClean="0">
                <a:latin typeface="Times New Roman" pitchFamily="18" charset="0"/>
              </a:rPr>
              <a:t> </a:t>
            </a:r>
          </a:p>
          <a:p>
            <a:pPr algn="ctr">
              <a:buClrTx/>
              <a:buFontTx/>
              <a:buNone/>
              <a:defRPr/>
            </a:pPr>
            <a:r>
              <a:rPr lang="pt-BR" sz="32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“contaminação racial.”</a:t>
            </a:r>
          </a:p>
          <a:p>
            <a:pPr algn="ctr">
              <a:buClrTx/>
              <a:buFontTx/>
              <a:buNone/>
              <a:defRPr/>
            </a:pPr>
            <a:endParaRPr lang="pt-BR" sz="3200" smtClean="0">
              <a:solidFill>
                <a:srgbClr val="FFCC00"/>
              </a:solidFill>
              <a:latin typeface="Times New Roman" pitchFamily="18" charset="0"/>
            </a:endParaRPr>
          </a:p>
          <a:p>
            <a:pPr algn="ctr">
              <a:buClrTx/>
              <a:buFontTx/>
              <a:buNone/>
              <a:defRPr/>
            </a:pPr>
            <a:endParaRPr lang="pt-BR" sz="3200" smtClean="0">
              <a:solidFill>
                <a:srgbClr val="FFCC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Usos e Costumes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Clr>
                <a:srgbClr val="E3E3FF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4400" dirty="0"/>
              <a:t>É o Direito que surge dos costumes de cada sociedade.</a:t>
            </a:r>
          </a:p>
          <a:p>
            <a:pPr marL="0" indent="0">
              <a:buClr>
                <a:srgbClr val="E3E3FF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Costume</a:t>
            </a:r>
            <a:r>
              <a:rPr lang="pt-BR" sz="4400" dirty="0"/>
              <a:t> – elemento material</a:t>
            </a:r>
          </a:p>
          <a:p>
            <a:pPr marL="0" indent="0">
              <a:buClr>
                <a:srgbClr val="E3E3FF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</a:t>
            </a:r>
            <a:r>
              <a:rPr lang="pt-BR" sz="4400" dirty="0"/>
              <a:t> – elemento psicológico, convicção de que o comportamento adotado é, de fato, obrigatório</a:t>
            </a:r>
            <a:r>
              <a:rPr lang="pt-BR" sz="4000" dirty="0" smtClean="0"/>
              <a:t>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279392856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Common </a:t>
            </a:r>
            <a:r>
              <a:rPr lang="pt-BR" i="1" dirty="0" err="1"/>
              <a:t>law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51192" indent="0">
              <a:buNone/>
            </a:pPr>
            <a:r>
              <a:rPr lang="pt-BR" dirty="0" smtClean="0"/>
              <a:t>Direito </a:t>
            </a:r>
            <a:r>
              <a:rPr lang="pt-BR" dirty="0"/>
              <a:t>que se desenvolveu </a:t>
            </a:r>
            <a:r>
              <a:rPr lang="pt-BR" dirty="0" smtClean="0"/>
              <a:t>por </a:t>
            </a:r>
            <a:r>
              <a:rPr lang="pt-BR" dirty="0"/>
              <a:t>meio das decisões dos </a:t>
            </a:r>
            <a:r>
              <a:rPr lang="pt-BR" dirty="0" smtClean="0"/>
              <a:t>tribunais. Constitui, um sistema ou família do Direito, diferente da família romano-germânica, </a:t>
            </a:r>
            <a:r>
              <a:rPr lang="pt-BR" dirty="0"/>
              <a:t>que enfatiza os atos legislativos. Nos sistemas de </a:t>
            </a:r>
            <a:r>
              <a:rPr lang="pt-BR" i="1" dirty="0"/>
              <a:t>common </a:t>
            </a:r>
            <a:r>
              <a:rPr lang="pt-BR" i="1" dirty="0" err="1"/>
              <a:t>law</a:t>
            </a:r>
            <a:r>
              <a:rPr lang="pt-BR" dirty="0"/>
              <a:t>, o </a:t>
            </a:r>
            <a:r>
              <a:rPr lang="pt-BR" dirty="0" smtClean="0"/>
              <a:t>Direito </a:t>
            </a:r>
            <a:r>
              <a:rPr lang="pt-BR" dirty="0"/>
              <a:t>é criado ou aperfeiçoado pelos 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juízes: </a:t>
            </a:r>
            <a:r>
              <a:rPr lang="pt-BR" dirty="0"/>
              <a:t>uma decisão a ser tomada num caso depende das decisões adotadas para casos anteriores e afeta o </a:t>
            </a:r>
            <a:r>
              <a:rPr lang="pt-BR" dirty="0" smtClean="0"/>
              <a:t>Direito </a:t>
            </a:r>
            <a:r>
              <a:rPr lang="pt-BR" dirty="0"/>
              <a:t>a ser aplicado a casos futuros. Nesse sistema, quando não existe um precedente, os 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juízes</a:t>
            </a:r>
            <a:r>
              <a:rPr lang="pt-BR" dirty="0"/>
              <a:t> possuem a autoridade para criar o </a:t>
            </a:r>
            <a:r>
              <a:rPr lang="pt-BR" dirty="0" smtClean="0"/>
              <a:t>Direito</a:t>
            </a:r>
            <a:r>
              <a:rPr lang="pt-BR" dirty="0"/>
              <a:t>, estabelecendo um </a:t>
            </a:r>
            <a:r>
              <a:rPr lang="pt-BR" dirty="0" smtClean="0"/>
              <a:t>precedente.</a:t>
            </a:r>
          </a:p>
        </p:txBody>
      </p:sp>
    </p:spTree>
    <p:extLst>
      <p:ext uri="{BB962C8B-B14F-4D97-AF65-F5344CB8AC3E}">
        <p14:creationId xmlns:p14="http://schemas.microsoft.com/office/powerpoint/2010/main" val="2093116890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Conjunto de Precedentes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51192" indent="0">
              <a:buNone/>
            </a:pP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Vincula 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todas as decisões futuras</a:t>
            </a:r>
            <a:r>
              <a:rPr lang="pt-BR" dirty="0"/>
              <a:t>. </a:t>
            </a:r>
            <a:endParaRPr lang="pt-BR" dirty="0" smtClean="0"/>
          </a:p>
          <a:p>
            <a:pPr marL="151192" indent="0">
              <a:buNone/>
            </a:pPr>
            <a:r>
              <a:rPr lang="pt-BR" dirty="0" smtClean="0"/>
              <a:t>Quando </a:t>
            </a:r>
            <a:r>
              <a:rPr lang="pt-BR" dirty="0"/>
              <a:t>as partes discordam quanto o </a:t>
            </a:r>
            <a:r>
              <a:rPr lang="pt-BR" dirty="0" smtClean="0"/>
              <a:t>Direito </a:t>
            </a:r>
            <a:r>
              <a:rPr lang="pt-BR" dirty="0"/>
              <a:t>aplicável, um tribunal idealmente procuraria uma solução dentre as decisões precedentes dos tribunais competentes. Se uma controvérsia semelhante foi resolvida no passado, o tribunal é obrigado a seguir o raciocínio usado naquela decisão </a:t>
            </a:r>
            <a:r>
              <a:rPr lang="pt-BR" dirty="0" smtClean="0"/>
              <a:t>anterior. </a:t>
            </a:r>
            <a:r>
              <a:rPr lang="pt-BR" dirty="0"/>
              <a:t>Entretanto, se o tribunal concluir que a controvérsia em exame é fundamentalmente diferente de todos os casos anteriores, decidirá como "assunto de primeira </a:t>
            </a:r>
            <a:r>
              <a:rPr lang="pt-BR" dirty="0" smtClean="0"/>
              <a:t>impressão".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9787167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Direito Consuetudinário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>
              <a:buNone/>
            </a:pP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surge dos </a:t>
            </a:r>
            <a:r>
              <a:rPr lang="pt-BR" sz="3600" b="1" dirty="0">
                <a:solidFill>
                  <a:srgbClr val="FFFF00"/>
                </a:solidFill>
              </a:rPr>
              <a:t>costumes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uma certa sociedade, não passa por um processo de criação de leis como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Brasil onde o legislativo e o executivo criam leis.</a:t>
            </a:r>
          </a:p>
          <a:p>
            <a:pPr marL="151192" indent="0">
              <a:buNone/>
            </a:pP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Direito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consuetudinário, as leis não precisam necessariamente estar num papel ou serem sancionadas ou promulgadas. </a:t>
            </a:r>
          </a:p>
        </p:txBody>
      </p:sp>
    </p:spTree>
    <p:extLst>
      <p:ext uri="{BB962C8B-B14F-4D97-AF65-F5344CB8AC3E}">
        <p14:creationId xmlns:p14="http://schemas.microsoft.com/office/powerpoint/2010/main" val="887627824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Direitos Fundamentais e os Costumes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>
              <a:buNone/>
            </a:pPr>
            <a:r>
              <a:rPr lang="pt-BR" sz="4000" dirty="0" smtClean="0"/>
              <a:t>Direitos Fundamentais são </a:t>
            </a:r>
            <a:r>
              <a:rPr lang="pt-BR" sz="4000" dirty="0"/>
              <a:t>relativos, já que 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podem</a:t>
            </a:r>
            <a:r>
              <a:rPr lang="pt-BR" sz="4000" dirty="0"/>
              <a:t> ser limitados no intuito de promover o reconhecimento e o respeito dos direitos e liberdades dos outros e a fim de satisfazer as exigências da moral, da ordem pública e do bem-estar numa sociedade </a:t>
            </a:r>
            <a:r>
              <a:rPr lang="pt-BR" sz="4000" dirty="0" smtClean="0"/>
              <a:t>democrática.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450148581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Direitos Fundamentais e os Costumes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65542" indent="-514350">
              <a:buAutoNum type="arabicParenR"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 na Constituição, de forma expressa, qualquer proteção aos bons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costumes;</a:t>
            </a:r>
          </a:p>
          <a:p>
            <a:pPr marL="665542" indent="-514350">
              <a:buAutoNum type="arabicParenR"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contudo, uma proteção “aos valores éticos da pessoa e da família” (art. 221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665542" indent="-514350">
              <a:buAutoNum type="arabicParenR"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limitação a direitos fundamentais, com base nos “valores éticos da pessoa e da família”, somente se justificará se atender ao critério da 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proporcionalidade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1929950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Direitos Fundamentais e os Costumes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1192" indent="0">
              <a:buNone/>
            </a:pPr>
            <a:r>
              <a:rPr lang="pt-BR" dirty="0" smtClean="0"/>
              <a:t> 4) é </a:t>
            </a:r>
            <a:r>
              <a:rPr lang="pt-BR" dirty="0"/>
              <a:t>justificável a 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limitação de direitos fundamentais</a:t>
            </a:r>
            <a:r>
              <a:rPr lang="pt-BR" dirty="0"/>
              <a:t> no intuito de impedir o contato do público infantil com estímulos sexuais precoces</a:t>
            </a:r>
            <a:r>
              <a:rPr lang="pt-BR" dirty="0" smtClean="0"/>
              <a:t>;</a:t>
            </a:r>
          </a:p>
          <a:p>
            <a:pPr marL="151192" indent="0">
              <a:buNone/>
            </a:pPr>
            <a:endParaRPr lang="pt-BR" dirty="0" smtClean="0"/>
          </a:p>
          <a:p>
            <a:pPr marL="151192" indent="0">
              <a:buNone/>
            </a:pPr>
            <a:r>
              <a:rPr lang="pt-BR" dirty="0" smtClean="0"/>
              <a:t>5) a </a:t>
            </a:r>
            <a:r>
              <a:rPr lang="pt-BR" dirty="0"/>
              <a:t>limitação deverá buscar atingir valores constitucionalmente aceitos e não se pautar por 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preconceitos e discriminações </a:t>
            </a:r>
            <a:r>
              <a:rPr lang="pt-BR" dirty="0"/>
              <a:t>descompassadas com o espírito de tolerância e respeito às diferenças positivado na Constituição.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1415310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Liberdade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1192" indent="0">
              <a:buNone/>
            </a:pPr>
            <a:r>
              <a:rPr lang="pt-BR" sz="4400" dirty="0" smtClean="0"/>
              <a:t>“Liberdade, essa palavra que o sonho humano alimenta que não há ninguém que explique e ninguém que entenda ...”</a:t>
            </a:r>
          </a:p>
          <a:p>
            <a:pPr marL="151192" indent="0">
              <a:buNone/>
            </a:pPr>
            <a:endParaRPr lang="pt-BR" dirty="0" smtClean="0"/>
          </a:p>
          <a:p>
            <a:pPr marL="151192" indent="0">
              <a:buNone/>
            </a:pPr>
            <a:endParaRPr lang="pt-BR" dirty="0"/>
          </a:p>
          <a:p>
            <a:pPr marL="151192" indent="0">
              <a:buNone/>
            </a:pPr>
            <a:r>
              <a:rPr lang="pt-BR" dirty="0" smtClean="0"/>
              <a:t>                                                         Cecília Meireles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5649799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Liberdade na Constituição Federal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>
              <a:buNone/>
            </a:pPr>
            <a:r>
              <a:rPr lang="pt-BR" sz="4000" dirty="0" smtClean="0"/>
              <a:t>Liberdade de locomoção;</a:t>
            </a:r>
          </a:p>
          <a:p>
            <a:pPr marL="151192" indent="0">
              <a:buNone/>
            </a:pPr>
            <a:r>
              <a:rPr lang="pt-BR" sz="4000" dirty="0" smtClean="0"/>
              <a:t>Liberdade de crença e de religião;</a:t>
            </a:r>
          </a:p>
          <a:p>
            <a:pPr marL="151192" indent="0">
              <a:buNone/>
            </a:pPr>
            <a:r>
              <a:rPr lang="pt-BR" sz="4000" dirty="0" smtClean="0"/>
              <a:t>Liberdade de profissão;</a:t>
            </a:r>
          </a:p>
          <a:p>
            <a:pPr marL="151192" indent="0">
              <a:buNone/>
            </a:pPr>
            <a:r>
              <a:rPr lang="pt-BR" sz="4000" dirty="0" smtClean="0"/>
              <a:t>Liberdade de reunião e associação;</a:t>
            </a:r>
          </a:p>
          <a:p>
            <a:pPr marL="151192" indent="0">
              <a:buNone/>
            </a:pPr>
            <a:r>
              <a:rPr lang="pt-BR" sz="4000" dirty="0" smtClean="0"/>
              <a:t>Liberdade de expressão;</a:t>
            </a:r>
          </a:p>
          <a:p>
            <a:pPr marL="151192" indent="0">
              <a:buNone/>
            </a:pPr>
            <a:r>
              <a:rPr lang="pt-BR" sz="4000" dirty="0" smtClean="0"/>
              <a:t>Liberdade de imprensa ...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578765378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Liberdade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1192" indent="0">
              <a:buNone/>
            </a:pPr>
            <a:endParaRPr lang="pt-BR" dirty="0" smtClean="0"/>
          </a:p>
          <a:p>
            <a:pPr marL="151192" indent="0">
              <a:buNone/>
            </a:pPr>
            <a:r>
              <a:rPr lang="pt-BR" dirty="0" smtClean="0"/>
              <a:t>			      </a:t>
            </a:r>
            <a:r>
              <a:rPr lang="pt-BR" sz="4400" dirty="0" smtClean="0"/>
              <a:t>Interna - Moral</a:t>
            </a:r>
            <a:endParaRPr lang="pt-BR" sz="4400" dirty="0"/>
          </a:p>
          <a:p>
            <a:pPr marL="151192" indent="0">
              <a:buNone/>
            </a:pPr>
            <a:endParaRPr lang="pt-BR" dirty="0" smtClean="0"/>
          </a:p>
          <a:p>
            <a:pPr marL="151192" indent="0">
              <a:buNone/>
            </a:pPr>
            <a:r>
              <a:rPr lang="pt-B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Liberdade </a:t>
            </a:r>
          </a:p>
          <a:p>
            <a:pPr marL="151192" indent="0">
              <a:buNone/>
            </a:pPr>
            <a:endParaRPr lang="pt-BR" dirty="0"/>
          </a:p>
          <a:p>
            <a:pPr marL="151192" indent="0">
              <a:buNone/>
            </a:pPr>
            <a:r>
              <a:rPr lang="pt-BR" dirty="0" smtClean="0"/>
              <a:t>			       </a:t>
            </a:r>
            <a:r>
              <a:rPr lang="pt-BR" sz="4400" dirty="0" smtClean="0"/>
              <a:t>Externa - Jurídica</a:t>
            </a:r>
            <a:endParaRPr lang="pt-BR" sz="4400" dirty="0"/>
          </a:p>
        </p:txBody>
      </p:sp>
      <p:sp>
        <p:nvSpPr>
          <p:cNvPr id="4" name="Chave esquerda 3"/>
          <p:cNvSpPr/>
          <p:nvPr/>
        </p:nvSpPr>
        <p:spPr>
          <a:xfrm>
            <a:off x="3600152" y="1979637"/>
            <a:ext cx="360040" cy="4392488"/>
          </a:xfrm>
          <a:prstGeom prst="leftBrace">
            <a:avLst>
              <a:gd name="adj1" fmla="val 8333"/>
              <a:gd name="adj2" fmla="val 50325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754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719138" y="250825"/>
            <a:ext cx="860742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24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pt-BR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O Holocausto e o Direito Fundamental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741363" y="1763613"/>
            <a:ext cx="8772525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84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sz="3200" dirty="0" smtClean="0">
                <a:solidFill>
                  <a:schemeClr val="tx1"/>
                </a:solidFill>
                <a:latin typeface="Lucida Sans" pitchFamily="34" charset="0"/>
              </a:rPr>
              <a:t>15/09/1935</a:t>
            </a:r>
            <a:r>
              <a:rPr lang="pt-BR" sz="3200" dirty="0">
                <a:solidFill>
                  <a:schemeClr val="tx1"/>
                </a:solidFill>
                <a:latin typeface="Lucida Sans" pitchFamily="34" charset="0"/>
              </a:rPr>
              <a:t>, </a:t>
            </a:r>
            <a:r>
              <a:rPr lang="pt-BR" sz="3200" dirty="0" smtClean="0">
                <a:solidFill>
                  <a:schemeClr val="tx1"/>
                </a:solidFill>
                <a:latin typeface="Lucida Sans" pitchFamily="34" charset="0"/>
              </a:rPr>
              <a:t>foram </a:t>
            </a:r>
            <a:r>
              <a:rPr lang="pt-BR" sz="3200" dirty="0">
                <a:solidFill>
                  <a:schemeClr val="tx1"/>
                </a:solidFill>
                <a:latin typeface="Lucida Sans" pitchFamily="34" charset="0"/>
              </a:rPr>
              <a:t>decretadas a Lei de Cidadania do Reich, a Lei de Proteção do Sangue e da Honra Alemãs e o Primeiro Regulamento para a Lei de Cidadania do </a:t>
            </a:r>
            <a:r>
              <a:rPr lang="pt-BR" sz="3200" dirty="0" smtClean="0">
                <a:solidFill>
                  <a:schemeClr val="tx1"/>
                </a:solidFill>
                <a:latin typeface="Lucida Sans" pitchFamily="34" charset="0"/>
              </a:rPr>
              <a:t>Reich, 14/11/1935 o </a:t>
            </a:r>
            <a:r>
              <a:rPr lang="pt-BR" sz="3200" dirty="0">
                <a:solidFill>
                  <a:schemeClr val="tx1"/>
                </a:solidFill>
                <a:latin typeface="Lucida Sans" pitchFamily="34" charset="0"/>
              </a:rPr>
              <a:t>conjunto </a:t>
            </a:r>
            <a:r>
              <a:rPr lang="pt-BR" sz="3200" dirty="0" smtClean="0">
                <a:solidFill>
                  <a:schemeClr val="tx1"/>
                </a:solidFill>
                <a:latin typeface="Lucida Sans" pitchFamily="34" charset="0"/>
              </a:rPr>
              <a:t>ficou </a:t>
            </a:r>
            <a:r>
              <a:rPr lang="pt-BR" sz="3200" dirty="0">
                <a:solidFill>
                  <a:schemeClr val="tx1"/>
                </a:solidFill>
                <a:latin typeface="Lucida Sans" pitchFamily="34" charset="0"/>
              </a:rPr>
              <a:t>conhecido como as Leis de </a:t>
            </a:r>
            <a:r>
              <a:rPr lang="pt-BR" sz="3200" dirty="0" smtClean="0">
                <a:solidFill>
                  <a:schemeClr val="tx1"/>
                </a:solidFill>
                <a:latin typeface="Lucida Sans" pitchFamily="34" charset="0"/>
              </a:rPr>
              <a:t>Nuremberg.</a:t>
            </a:r>
          </a:p>
          <a:p>
            <a:pPr algn="ctr" eaLnBrk="1" hangingPunct="1">
              <a:buClrTx/>
              <a:buFontTx/>
              <a:buNone/>
            </a:pPr>
            <a:r>
              <a:rPr lang="pt-BR" sz="3200" dirty="0" smtClean="0">
                <a:solidFill>
                  <a:schemeClr val="tx1"/>
                </a:solidFill>
                <a:latin typeface="Lucida Sans" pitchFamily="34" charset="0"/>
              </a:rPr>
              <a:t>A </a:t>
            </a:r>
            <a:r>
              <a:rPr lang="pt-BR" sz="3200" dirty="0">
                <a:solidFill>
                  <a:schemeClr val="tx1"/>
                </a:solidFill>
                <a:latin typeface="Lucida Sans" pitchFamily="34" charset="0"/>
              </a:rPr>
              <a:t>condição judaica foi transformada numa sub-condição humana na Alemanha e os judeus foram desprovidos de qualquer vestígio de direitos civis.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0" dirty="0"/>
              <a:t>O conceito de liberdade no pensamento de Kant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51192" indent="0">
              <a:lnSpc>
                <a:spcPct val="160000"/>
              </a:lnSpc>
              <a:buNone/>
            </a:pPr>
            <a:r>
              <a:rPr lang="pt-BR" sz="3400" dirty="0" smtClean="0"/>
              <a:t>O </a:t>
            </a:r>
            <a:r>
              <a:rPr lang="pt-BR" sz="3400" dirty="0"/>
              <a:t>homem está submetido às leis da </a:t>
            </a:r>
            <a:r>
              <a:rPr lang="pt-BR" sz="3400" dirty="0" smtClean="0"/>
              <a:t>natureza e</a:t>
            </a:r>
            <a:r>
              <a:rPr lang="pt-BR" sz="3400" dirty="0"/>
              <a:t>, ao </a:t>
            </a:r>
            <a:r>
              <a:rPr lang="pt-BR" sz="3400" dirty="0" smtClean="0"/>
              <a:t>mesmo tempo</a:t>
            </a:r>
            <a:r>
              <a:rPr lang="pt-BR" sz="3400" dirty="0"/>
              <a:t>, às leis da liberdade (moral). Isto significa dizer que o homem é um ser fadado </a:t>
            </a:r>
            <a:r>
              <a:rPr lang="pt-BR" sz="3400" dirty="0" smtClean="0"/>
              <a:t>ao determinismo </a:t>
            </a:r>
            <a:r>
              <a:rPr lang="pt-BR" sz="3400" dirty="0"/>
              <a:t>da natureza e ao mesmo tempo livre enquanto ser pensante; </a:t>
            </a:r>
            <a:r>
              <a:rPr lang="pt-BR" sz="3400" dirty="0" smtClean="0"/>
              <a:t> </a:t>
            </a:r>
            <a:r>
              <a:rPr lang="pt-BR" sz="3400" dirty="0"/>
              <a:t>livre para criar suas</a:t>
            </a:r>
          </a:p>
          <a:p>
            <a:pPr marL="151192" indent="0">
              <a:lnSpc>
                <a:spcPct val="160000"/>
              </a:lnSpc>
              <a:buNone/>
            </a:pPr>
            <a:r>
              <a:rPr lang="pt-BR" sz="3400" dirty="0"/>
              <a:t>próprias regras. </a:t>
            </a:r>
            <a:r>
              <a:rPr lang="pt-BR" sz="3400" dirty="0" smtClean="0"/>
              <a:t>É </a:t>
            </a:r>
            <a:r>
              <a:rPr lang="pt-BR" sz="3400" dirty="0"/>
              <a:t>capaz de perceber que ele próprio é a causa dos </a:t>
            </a:r>
            <a:r>
              <a:rPr lang="pt-BR" sz="3400" dirty="0" smtClean="0"/>
              <a:t>fenômenos que </a:t>
            </a:r>
            <a:r>
              <a:rPr lang="pt-BR" sz="3400" dirty="0"/>
              <a:t>existem no mundo, </a:t>
            </a:r>
            <a:r>
              <a:rPr lang="pt-BR" sz="3400" dirty="0" smtClean="0"/>
              <a:t>compreende </a:t>
            </a:r>
            <a:r>
              <a:rPr lang="pt-BR" sz="3400" dirty="0"/>
              <a:t>que a razão humana é livre e determinante e</a:t>
            </a:r>
            <a:r>
              <a:rPr lang="pt-BR" sz="3400" dirty="0" smtClean="0"/>
              <a:t>, portanto</a:t>
            </a:r>
            <a:r>
              <a:rPr lang="pt-BR" sz="3400" dirty="0"/>
              <a:t>, possui algo que o difere dos animais, denominada de </a:t>
            </a:r>
            <a:r>
              <a:rPr lang="pt-BR" sz="3400" i="1" dirty="0"/>
              <a:t>liberdade transcendental</a:t>
            </a:r>
            <a:r>
              <a:rPr lang="pt-BR" sz="3400" dirty="0" smtClean="0"/>
              <a:t>.</a:t>
            </a:r>
            <a:endParaRPr lang="pt-BR" sz="3400" dirty="0"/>
          </a:p>
          <a:p>
            <a:pPr marL="151192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395417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Artigo 220 da CF/88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>
              <a:buNone/>
            </a:pPr>
            <a:r>
              <a:rPr lang="pt-BR" sz="4400" dirty="0" smtClean="0"/>
              <a:t>A </a:t>
            </a:r>
            <a:r>
              <a:rPr lang="pt-BR" sz="4400" dirty="0"/>
              <a:t>manifestação do pensamento, a criação, a expressão e a informação, sob qualquer forma, processo ou veículo não sofrerão qualquer restrição, observado o disposto nesta Constituição</a:t>
            </a:r>
            <a:r>
              <a:rPr lang="pt-BR" dirty="0"/>
              <a:t>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  <a:p>
            <a:pPr marL="151192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9169336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Art. 220, § 1º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1192" indent="0">
              <a:buNone/>
            </a:pPr>
            <a:r>
              <a:rPr lang="pt-BR" sz="3600" dirty="0" smtClean="0"/>
              <a:t>Nenhuma </a:t>
            </a:r>
            <a:r>
              <a:rPr lang="pt-BR" sz="3600" dirty="0"/>
              <a:t>lei conterá dispositivo que possa constituir embaraço à plena liberdade de informação jornalística em qualquer veículo de comunicação social, observado o disposto no art. 5º, IV, V, X, XIII e XIV . </a:t>
            </a:r>
            <a:endParaRPr lang="pt-BR" sz="3600" dirty="0" smtClean="0"/>
          </a:p>
          <a:p>
            <a:pPr marL="151192" indent="0">
              <a:buNone/>
            </a:pPr>
            <a:endParaRPr lang="pt-BR" dirty="0"/>
          </a:p>
          <a:p>
            <a:pPr marL="151192" indent="0">
              <a:buNone/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995079463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§ 2º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>
              <a:buNone/>
            </a:pPr>
            <a:r>
              <a:rPr lang="pt-BR" sz="4000" dirty="0"/>
              <a:t>É vedada toda e qualquer censura de natureza política, ideológica e artística</a:t>
            </a:r>
            <a:r>
              <a:rPr lang="pt-BR" sz="4000" dirty="0" smtClean="0"/>
              <a:t>.</a:t>
            </a:r>
          </a:p>
          <a:p>
            <a:pPr marL="151192" indent="0">
              <a:buNone/>
            </a:pPr>
            <a:endParaRPr lang="pt-BR" sz="4000" dirty="0"/>
          </a:p>
          <a:p>
            <a:pPr marL="151192" indent="0">
              <a:buNone/>
            </a:pPr>
            <a:r>
              <a:rPr lang="pt-BR" sz="4000" dirty="0" smtClean="0"/>
              <a:t>			  Moral - Interna</a:t>
            </a:r>
          </a:p>
          <a:p>
            <a:pPr marL="151192" indent="0">
              <a:buNone/>
            </a:pPr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Liberdade</a:t>
            </a:r>
            <a:r>
              <a:rPr lang="pt-BR" sz="4000" dirty="0" smtClean="0"/>
              <a:t>:</a:t>
            </a:r>
          </a:p>
          <a:p>
            <a:pPr marL="151192" indent="0">
              <a:buNone/>
            </a:pPr>
            <a:r>
              <a:rPr lang="pt-BR" sz="4000" dirty="0"/>
              <a:t>	</a:t>
            </a:r>
            <a:r>
              <a:rPr lang="pt-BR" sz="4000" dirty="0" smtClean="0"/>
              <a:t>		   Jurídica - Externa	</a:t>
            </a:r>
          </a:p>
          <a:p>
            <a:pPr marL="151192" indent="0">
              <a:buNone/>
            </a:pPr>
            <a:endParaRPr lang="pt-BR" sz="4000" dirty="0"/>
          </a:p>
          <a:p>
            <a:pPr marL="151192" indent="0">
              <a:buNone/>
            </a:pPr>
            <a:endParaRPr lang="pt-BR" sz="4000" dirty="0"/>
          </a:p>
        </p:txBody>
      </p:sp>
      <p:sp>
        <p:nvSpPr>
          <p:cNvPr id="4" name="Seta para baixo 3"/>
          <p:cNvSpPr/>
          <p:nvPr/>
        </p:nvSpPr>
        <p:spPr>
          <a:xfrm>
            <a:off x="4536256" y="3635821"/>
            <a:ext cx="648072" cy="79208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have esquerda 4"/>
          <p:cNvSpPr/>
          <p:nvPr/>
        </p:nvSpPr>
        <p:spPr>
          <a:xfrm>
            <a:off x="3312120" y="4427909"/>
            <a:ext cx="144016" cy="223224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974585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Supremo Tribunal Federal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 algn="ctr">
              <a:buNone/>
            </a:pPr>
            <a:r>
              <a:rPr lang="pt-BR" sz="4000" dirty="0" smtClean="0"/>
              <a:t>A Constituição da República revelou hostilidade extrema a quaisquer práticas estatais tendentes a restringir ou a reprimir o legítimo exercício da liberdade de expressão e de comunicação de ideias e de pensamento.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383373999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Supremo Tribunal Federal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 algn="ctr">
              <a:buNone/>
            </a:pPr>
            <a:r>
              <a:rPr lang="pt-BR" sz="3600" dirty="0" smtClean="0"/>
              <a:t>“É inconstitucional a Lei que atenta contra a liberdade consagrada na Constituição Federal , regulamentando e consequentemente condição de restringindo exercício de profissão que não pressupõe capacidade”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45995403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3808" y="971525"/>
            <a:ext cx="9001000" cy="47293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r"/>
            <a:r>
              <a:rPr lang="pt-B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Categórico</a:t>
            </a:r>
            <a:endParaRPr lang="pt-BR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r>
              <a:rPr lang="pt-B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Imperativos:</a:t>
            </a:r>
          </a:p>
          <a:p>
            <a:pPr algn="r"/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Hipotético</a:t>
            </a:r>
            <a:endParaRPr lang="pt-BR" sz="5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endParaRPr lang="pt-B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Chave esquerda 2"/>
          <p:cNvSpPr/>
          <p:nvPr/>
        </p:nvSpPr>
        <p:spPr>
          <a:xfrm>
            <a:off x="5402311" y="1547589"/>
            <a:ext cx="360040" cy="32403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405908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Imperativo Categórico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>
              <a:buNone/>
            </a:pP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Princípio moral </a:t>
            </a:r>
            <a:r>
              <a:rPr lang="pt-BR" dirty="0" smtClean="0"/>
              <a:t>: </a:t>
            </a:r>
            <a:r>
              <a:rPr lang="pt-BR" dirty="0"/>
              <a:t>“</a:t>
            </a:r>
            <a:r>
              <a:rPr lang="pt-BR" i="1" dirty="0"/>
              <a:t>Age de tal maneira que trates a </a:t>
            </a:r>
            <a:r>
              <a:rPr lang="pt-BR" i="1" dirty="0" smtClean="0"/>
              <a:t>Humanidade</a:t>
            </a:r>
            <a:r>
              <a:rPr lang="pt-BR" i="1" dirty="0"/>
              <a:t>, tanto na tua pessoa como na pessoa de</a:t>
            </a:r>
          </a:p>
          <a:p>
            <a:pPr marL="151192" indent="0">
              <a:buNone/>
            </a:pPr>
            <a:r>
              <a:rPr lang="pt-BR" i="1" dirty="0"/>
              <a:t>qualquer outro, sempre e simultaneamente como fim e nunca simplesmente como meio</a:t>
            </a:r>
            <a:r>
              <a:rPr lang="pt-BR" dirty="0" smtClean="0"/>
              <a:t>.”</a:t>
            </a:r>
            <a:endParaRPr lang="pt-BR" dirty="0"/>
          </a:p>
          <a:p>
            <a:pPr marL="151192" indent="0" algn="ctr">
              <a:buNone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Princípio funciona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um teste a ser realizado pela nossa própria consciência a fim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identificar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as intenções que fundamentam uma determinada ação são moralmente boas.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3113616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Imperativo Hipotético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1192" indent="0">
              <a:buNone/>
            </a:pPr>
            <a:r>
              <a:rPr lang="pt-BR" dirty="0"/>
              <a:t>Q</a:t>
            </a:r>
            <a:r>
              <a:rPr lang="pt-BR" dirty="0" smtClean="0"/>
              <a:t>uando </a:t>
            </a:r>
            <a:r>
              <a:rPr lang="pt-BR" dirty="0"/>
              <a:t>a vontade que nos comanda a agir está ajustada a normas externas ao sujeito, </a:t>
            </a:r>
            <a:r>
              <a:rPr lang="pt-BR" dirty="0" smtClean="0"/>
              <a:t>definindo </a:t>
            </a:r>
            <a:r>
              <a:rPr lang="pt-BR" dirty="0"/>
              <a:t>um repertório de castigos e recompensas para a ação</a:t>
            </a:r>
            <a:r>
              <a:rPr lang="pt-BR" dirty="0" smtClean="0"/>
              <a:t>.</a:t>
            </a:r>
          </a:p>
          <a:p>
            <a:pPr marL="151192" indent="0">
              <a:buNone/>
            </a:pPr>
            <a:r>
              <a:rPr lang="pt-BR" dirty="0" smtClean="0"/>
              <a:t>Não roubar porque configura crime não é ação moral.</a:t>
            </a:r>
          </a:p>
          <a:p>
            <a:pPr marL="151192" indent="0">
              <a:buNone/>
            </a:pPr>
            <a:r>
              <a:rPr lang="pt-BR" dirty="0" smtClean="0"/>
              <a:t>Não roubar porque a condição moral impede é ação moral.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9481834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0"/>
            <a:ext cx="9433048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59792" y="5940077"/>
            <a:ext cx="9289032" cy="11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Heteronomia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As leis que recebemos</a:t>
            </a:r>
          </a:p>
          <a:p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Autonomia: 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Sujeição do indivíduo à </a:t>
            </a: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vontade de terceiros ou 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uma </a:t>
            </a: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coletividade.</a:t>
            </a:r>
          </a:p>
        </p:txBody>
      </p:sp>
    </p:spTree>
    <p:extLst>
      <p:ext uri="{BB962C8B-B14F-4D97-AF65-F5344CB8AC3E}">
        <p14:creationId xmlns:p14="http://schemas.microsoft.com/office/powerpoint/2010/main" val="237804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741363" y="280988"/>
            <a:ext cx="8607425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pt-B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Direitos Fundamentais e a Lei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741363" y="1963738"/>
            <a:ext cx="8772525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528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sz="4400" dirty="0">
                <a:solidFill>
                  <a:schemeClr val="tx1"/>
                </a:solidFill>
                <a:latin typeface="Lucida Sans" pitchFamily="34" charset="0"/>
              </a:rPr>
              <a:t>A Lei deve ser cumprida</a:t>
            </a:r>
          </a:p>
          <a:p>
            <a:pPr algn="ctr" eaLnBrk="1" hangingPunct="1">
              <a:buClrTx/>
              <a:buFontTx/>
              <a:buNone/>
            </a:pPr>
            <a:r>
              <a:rPr lang="pt-BR" sz="4400" dirty="0">
                <a:solidFill>
                  <a:schemeClr val="tx1"/>
                </a:solidFill>
                <a:latin typeface="Lucida Sans" pitchFamily="34" charset="0"/>
              </a:rPr>
              <a:t>“Um juiz não faz a lei! Ele faz cumprir as leis de seu país”</a:t>
            </a:r>
          </a:p>
          <a:p>
            <a:pPr algn="ctr" eaLnBrk="1" hangingPunct="1">
              <a:buClrTx/>
              <a:buFontTx/>
              <a:buNone/>
            </a:pPr>
            <a:endParaRPr lang="pt-BR" sz="4400" dirty="0">
              <a:solidFill>
                <a:schemeClr val="tx1"/>
              </a:solidFill>
              <a:latin typeface="Lucida Sans" pitchFamily="34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pt-BR" sz="4400" dirty="0">
                <a:solidFill>
                  <a:schemeClr val="tx1"/>
                </a:solidFill>
                <a:latin typeface="Lucida Sans" pitchFamily="34" charset="0"/>
              </a:rPr>
              <a:t>Cumpro a lei, ou me torno um </a:t>
            </a:r>
            <a:r>
              <a:rPr lang="pt-BR" sz="4400" dirty="0" smtClean="0">
                <a:solidFill>
                  <a:schemeClr val="tx1"/>
                </a:solidFill>
                <a:latin typeface="Lucida Sans" pitchFamily="34" charset="0"/>
              </a:rPr>
              <a:t>traidor! </a:t>
            </a:r>
            <a:r>
              <a:rPr lang="pt-BR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Caso Feldenstein1935 acusado por “contaminação racial”</a:t>
            </a:r>
            <a:endParaRPr lang="pt-BR" sz="36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sz="4400" i="1" dirty="0">
              <a:latin typeface="Times New Roman" pitchFamily="18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pt-BR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Dr. Ernst Janning</a:t>
            </a:r>
          </a:p>
          <a:p>
            <a:pPr algn="ctr" eaLnBrk="1" hangingPunct="1">
              <a:buClrTx/>
              <a:buFontTx/>
              <a:buNone/>
            </a:pPr>
            <a:r>
              <a:rPr lang="pt-BR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47738" y="3347251"/>
            <a:ext cx="8985152" cy="1351780"/>
          </a:xfrm>
          <a:prstGeom prst="rect">
            <a:avLst/>
          </a:prstGeom>
          <a:gradFill flip="none" rotWithShape="1">
            <a:gsLst>
              <a:gs pos="0">
                <a:schemeClr val="dk1">
                  <a:shade val="60000"/>
                </a:schemeClr>
              </a:gs>
              <a:gs pos="33000">
                <a:schemeClr val="dk1">
                  <a:tint val="86500"/>
                </a:schemeClr>
              </a:gs>
              <a:gs pos="46750">
                <a:schemeClr val="dk1">
                  <a:tint val="71000"/>
                  <a:satMod val="112000"/>
                </a:schemeClr>
              </a:gs>
              <a:gs pos="53000">
                <a:schemeClr val="dk1">
                  <a:tint val="71000"/>
                  <a:satMod val="112000"/>
                </a:schemeClr>
              </a:gs>
              <a:gs pos="68000">
                <a:schemeClr val="dk1">
                  <a:tint val="86000"/>
                </a:schemeClr>
              </a:gs>
              <a:gs pos="100000">
                <a:schemeClr val="dk1">
                  <a:shade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t-BR" sz="8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Estudos de Caso</a:t>
            </a:r>
            <a:endParaRPr lang="pt-BR" sz="8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5450934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Estudos de Caso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>
              <a:buNone/>
            </a:pPr>
            <a:r>
              <a:rPr lang="pt-BR" sz="4000" dirty="0"/>
              <a:t>Surgiu como método </a:t>
            </a:r>
            <a:r>
              <a:rPr lang="pt-BR" sz="4000" dirty="0" smtClean="0"/>
              <a:t>educativo na Harvard Business </a:t>
            </a:r>
            <a:r>
              <a:rPr lang="pt-BR" sz="4000" dirty="0" err="1" smtClean="0"/>
              <a:t>School</a:t>
            </a:r>
            <a:r>
              <a:rPr lang="pt-BR" sz="4000" dirty="0" smtClean="0"/>
              <a:t>, na década de 1920.</a:t>
            </a:r>
          </a:p>
          <a:p>
            <a:pPr marL="151192" indent="0">
              <a:buNone/>
            </a:pPr>
            <a:r>
              <a:rPr lang="pt-BR" sz="4000" dirty="0" smtClean="0"/>
              <a:t>Desde </a:t>
            </a:r>
            <a:r>
              <a:rPr lang="pt-BR" sz="4000" dirty="0"/>
              <a:t>então consagrou-se como tal e tem vindo a ser utilizado </a:t>
            </a:r>
            <a:r>
              <a:rPr lang="pt-BR" sz="4000" dirty="0" smtClean="0"/>
              <a:t>em diversas IES </a:t>
            </a:r>
            <a:r>
              <a:rPr lang="pt-BR" sz="4000" dirty="0"/>
              <a:t>em todo o </a:t>
            </a:r>
            <a:r>
              <a:rPr lang="pt-BR" sz="4000" dirty="0" smtClean="0"/>
              <a:t>mundo.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433349795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 algn="ctr">
              <a:buNone/>
            </a:pPr>
            <a:r>
              <a:rPr lang="pt-BR" sz="4000" dirty="0"/>
              <a:t>É um instrumento para </a:t>
            </a:r>
            <a:r>
              <a:rPr lang="pt-BR" sz="4000" dirty="0" smtClean="0"/>
              <a:t>ensinar e aprender, </a:t>
            </a:r>
            <a:r>
              <a:rPr lang="pt-BR" sz="4000" dirty="0"/>
              <a:t>em que o caso é elaborado como trabalho original inédito e apresentado na forma de texto estruturado contendo uma exposição datada, bem desenvolvida, e documentada com dados </a:t>
            </a:r>
            <a:r>
              <a:rPr lang="pt-BR" sz="4000" dirty="0" smtClean="0"/>
              <a:t>reais.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800876657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Fundamentos da pesquisa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51192" indent="0">
              <a:buNone/>
            </a:pPr>
            <a:r>
              <a:rPr lang="pt-BR" dirty="0" smtClean="0"/>
              <a:t> </a:t>
            </a:r>
            <a:r>
              <a:rPr lang="pt-BR" dirty="0"/>
              <a:t>1) Uma situação real problemática e complexa de tomada de decisão; </a:t>
            </a:r>
            <a:endParaRPr lang="pt-BR" dirty="0" smtClean="0"/>
          </a:p>
          <a:p>
            <a:pPr marL="151192" indent="0">
              <a:buNone/>
            </a:pPr>
            <a:r>
              <a:rPr lang="pt-BR" dirty="0" smtClean="0"/>
              <a:t>2</a:t>
            </a:r>
            <a:r>
              <a:rPr lang="pt-BR" dirty="0"/>
              <a:t>) Um contexto real em que tal situação ocorreu; </a:t>
            </a:r>
            <a:endParaRPr lang="pt-BR" dirty="0" smtClean="0"/>
          </a:p>
          <a:p>
            <a:pPr marL="151192" indent="0">
              <a:buNone/>
            </a:pPr>
            <a:r>
              <a:rPr lang="pt-BR" dirty="0" smtClean="0"/>
              <a:t>3</a:t>
            </a:r>
            <a:r>
              <a:rPr lang="pt-BR" dirty="0"/>
              <a:t>) As linhas de análise – questões, argumentos, modelos, hipóteses propostas no caso para fins de equacionar de forma adequada a situação. Esta metodologia assenta sobretudo no aluno como fonte motora da aprendizagem, colocando-se o professor a um nível de igualdade. A base é a formação </a:t>
            </a:r>
            <a:r>
              <a:rPr lang="pt-BR" dirty="0" smtClean="0"/>
              <a:t>autodidata </a:t>
            </a:r>
            <a:r>
              <a:rPr lang="pt-BR" dirty="0"/>
              <a:t>orientada, na descoberta, e na discussão de diferentes pontos de vistas. Exige </a:t>
            </a:r>
            <a:r>
              <a:rPr lang="pt-BR" dirty="0" smtClean="0"/>
              <a:t>um </a:t>
            </a:r>
            <a:r>
              <a:rPr lang="pt-BR" dirty="0"/>
              <a:t>forte componente de trabalho de </a:t>
            </a:r>
            <a:r>
              <a:rPr lang="pt-BR" dirty="0" smtClean="0"/>
              <a:t>grupo.</a:t>
            </a:r>
            <a:endParaRPr lang="pt-BR" dirty="0"/>
          </a:p>
          <a:p>
            <a:pPr marL="151192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6109182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 algn="ctr">
              <a:buNone/>
            </a:pPr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Direitos Fundamentais nas Relações Privadas – Escolas Versus Criança com Síndrome de Down.</a:t>
            </a:r>
          </a:p>
          <a:p>
            <a:pPr marL="151192" indent="0">
              <a:buNone/>
            </a:pPr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Caso: ...</a:t>
            </a:r>
          </a:p>
          <a:p>
            <a:pPr marL="151192" indent="0">
              <a:buNone/>
            </a:pPr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Decisão: ...</a:t>
            </a:r>
            <a:endParaRPr lang="pt-B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9099809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0"/>
            <a:ext cx="4257675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43768" y="264725"/>
            <a:ext cx="5502499" cy="4433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dirty="0">
                <a:solidFill>
                  <a:schemeClr val="tx1"/>
                </a:solidFill>
              </a:rPr>
              <a:t>O caráter alimentar do </a:t>
            </a:r>
            <a:r>
              <a:rPr lang="pt-BR" sz="3200" dirty="0" smtClean="0">
                <a:solidFill>
                  <a:schemeClr val="tx1"/>
                </a:solidFill>
              </a:rPr>
              <a:t>salário, </a:t>
            </a:r>
            <a:r>
              <a:rPr lang="pt-BR" sz="3200" dirty="0">
                <a:solidFill>
                  <a:schemeClr val="tx1"/>
                </a:solidFill>
              </a:rPr>
              <a:t>confere-lhe atributo de bem jurídico </a:t>
            </a:r>
            <a:r>
              <a:rPr lang="pt-BR" sz="3200" dirty="0" smtClean="0">
                <a:solidFill>
                  <a:schemeClr val="tx1"/>
                </a:solidFill>
              </a:rPr>
              <a:t>fundamental,  necessitando este de </a:t>
            </a:r>
            <a:r>
              <a:rPr lang="pt-BR" sz="3200" dirty="0">
                <a:solidFill>
                  <a:schemeClr val="tx1"/>
                </a:solidFill>
              </a:rPr>
              <a:t>proteção especial do </a:t>
            </a:r>
            <a:r>
              <a:rPr lang="pt-BR" sz="3200" dirty="0" smtClean="0">
                <a:solidFill>
                  <a:schemeClr val="tx1"/>
                </a:solidFill>
              </a:rPr>
              <a:t>junto ao judiciário.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344568" y="5605659"/>
            <a:ext cx="2303837" cy="1466235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Fim</a:t>
            </a:r>
            <a:endParaRPr lang="pt-BR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43768" y="6895756"/>
            <a:ext cx="3651961" cy="493084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BR" sz="28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Profª</a:t>
            </a:r>
            <a:r>
              <a:rPr lang="pt-BR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Edna Ferraresi</a:t>
            </a:r>
            <a:endParaRPr lang="pt-BR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7190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Primeiro Encontro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>
              <a:buNone/>
            </a:pPr>
            <a:endParaRPr lang="pt-BR" sz="7200" dirty="0" smtClean="0"/>
          </a:p>
          <a:p>
            <a:pPr marL="151192" indent="0">
              <a:buNone/>
            </a:pPr>
            <a:r>
              <a:rPr lang="pt-BR" sz="7200" dirty="0" smtClean="0"/>
              <a:t>08 de junho de 2010</a:t>
            </a:r>
            <a:endParaRPr lang="pt-BR" sz="7200" dirty="0"/>
          </a:p>
        </p:txBody>
      </p:sp>
    </p:spTree>
    <p:extLst>
      <p:ext uri="{BB962C8B-B14F-4D97-AF65-F5344CB8AC3E}">
        <p14:creationId xmlns:p14="http://schemas.microsoft.com/office/powerpoint/2010/main" val="253361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41363" y="280988"/>
            <a:ext cx="8607425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pt-B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Kelsen e os Direito Fundamentais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741363" y="1963738"/>
            <a:ext cx="8772525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528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sz="4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r" eaLnBrk="1" hangingPunct="1">
              <a:buClrTx/>
              <a:buFontTx/>
              <a:buNone/>
            </a:pPr>
            <a:r>
              <a:rPr lang="pt-BR" sz="4000" dirty="0" smtClean="0">
                <a:solidFill>
                  <a:srgbClr val="000000"/>
                </a:solidFill>
                <a:latin typeface="Times New Roman" pitchFamily="18" charset="0"/>
              </a:rPr>
              <a:t>                          </a:t>
            </a:r>
            <a:r>
              <a:rPr lang="pt-BR" sz="2800" dirty="0">
                <a:solidFill>
                  <a:schemeClr val="tx1"/>
                </a:solidFill>
              </a:rPr>
              <a:t>Praga, Império </a:t>
            </a:r>
            <a:r>
              <a:rPr lang="pt-BR" sz="2800" dirty="0" smtClean="0">
                <a:solidFill>
                  <a:schemeClr val="tx1"/>
                </a:solidFill>
              </a:rPr>
              <a:t>Austro-Húngaro                     								  11 </a:t>
            </a:r>
            <a:r>
              <a:rPr lang="pt-BR" sz="2800" dirty="0">
                <a:solidFill>
                  <a:schemeClr val="tx1"/>
                </a:solidFill>
              </a:rPr>
              <a:t>de Outubro de </a:t>
            </a:r>
            <a:r>
              <a:rPr lang="pt-BR" sz="2800" dirty="0" smtClean="0">
                <a:solidFill>
                  <a:schemeClr val="tx1"/>
                </a:solidFill>
              </a:rPr>
              <a:t>1881</a:t>
            </a:r>
            <a:br>
              <a:rPr lang="pt-BR" sz="2800" dirty="0" smtClean="0">
                <a:solidFill>
                  <a:schemeClr val="tx1"/>
                </a:solidFill>
              </a:rPr>
            </a:br>
            <a:r>
              <a:rPr lang="pt-BR" sz="2800" dirty="0" smtClean="0">
                <a:solidFill>
                  <a:schemeClr val="tx1"/>
                </a:solidFill>
              </a:rPr>
              <a:t>									</a:t>
            </a:r>
            <a:r>
              <a:rPr lang="pt-BR" sz="2800" b="1" dirty="0" smtClean="0">
                <a:solidFill>
                  <a:schemeClr val="tx1"/>
                </a:solidFill>
              </a:rPr>
              <a:t>+</a:t>
            </a:r>
            <a:r>
              <a:rPr lang="pt-BR" sz="2800" dirty="0" smtClean="0">
                <a:solidFill>
                  <a:schemeClr val="tx1"/>
                </a:solidFill>
              </a:rPr>
              <a:t> </a:t>
            </a:r>
            <a:r>
              <a:rPr lang="pt-BR" sz="2800" dirty="0">
                <a:solidFill>
                  <a:schemeClr val="tx1"/>
                </a:solidFill>
              </a:rPr>
              <a:t>Berkeley, USA – </a:t>
            </a:r>
            <a:endParaRPr lang="pt-BR" sz="2800" dirty="0" smtClean="0">
              <a:solidFill>
                <a:schemeClr val="tx1"/>
              </a:solidFill>
            </a:endParaRPr>
          </a:p>
          <a:p>
            <a:pPr algn="r" eaLnBrk="1" hangingPunct="1">
              <a:buClrTx/>
              <a:buFontTx/>
              <a:buNone/>
            </a:pPr>
            <a:r>
              <a:rPr lang="pt-BR" sz="2800" dirty="0">
                <a:solidFill>
                  <a:schemeClr val="tx1"/>
                </a:solidFill>
              </a:rPr>
              <a:t>	</a:t>
            </a:r>
            <a:r>
              <a:rPr lang="pt-BR" sz="2800" dirty="0" smtClean="0">
                <a:solidFill>
                  <a:schemeClr val="tx1"/>
                </a:solidFill>
              </a:rPr>
              <a:t>								19 </a:t>
            </a:r>
            <a:r>
              <a:rPr lang="pt-BR" sz="2800" dirty="0">
                <a:solidFill>
                  <a:schemeClr val="tx1"/>
                </a:solidFill>
              </a:rPr>
              <a:t>de abril de </a:t>
            </a:r>
            <a:r>
              <a:rPr lang="pt-BR" sz="2800" dirty="0" smtClean="0">
                <a:solidFill>
                  <a:schemeClr val="tx1"/>
                </a:solidFill>
              </a:rPr>
              <a:t>1973</a:t>
            </a:r>
            <a:endParaRPr lang="pt-BR" sz="28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r" eaLnBrk="1" hangingPunct="1">
              <a:buClrTx/>
              <a:buFontTx/>
              <a:buNone/>
            </a:pPr>
            <a:endParaRPr lang="pt-BR" sz="4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r>
              <a:rPr lang="pt-BR" sz="3200" dirty="0" smtClean="0">
                <a:solidFill>
                  <a:schemeClr val="tx1"/>
                </a:solidFill>
                <a:latin typeface="Times New Roman" pitchFamily="18" charset="0"/>
              </a:rPr>
              <a:t>A </a:t>
            </a:r>
            <a:r>
              <a:rPr lang="pt-BR" sz="3200" dirty="0">
                <a:solidFill>
                  <a:schemeClr val="tx1"/>
                </a:solidFill>
                <a:latin typeface="Times New Roman" pitchFamily="18" charset="0"/>
              </a:rPr>
              <a:t>norma jurídica válida </a:t>
            </a:r>
          </a:p>
          <a:p>
            <a:pPr eaLnBrk="1" hangingPunct="1">
              <a:buClrTx/>
              <a:buFontTx/>
              <a:buNone/>
            </a:pPr>
            <a:r>
              <a:rPr lang="pt-BR" sz="3200" dirty="0">
                <a:solidFill>
                  <a:schemeClr val="tx1"/>
                </a:solidFill>
                <a:latin typeface="Times New Roman" pitchFamily="18" charset="0"/>
              </a:rPr>
              <a:t>deve ser cumprida, </a:t>
            </a:r>
          </a:p>
          <a:p>
            <a:pPr eaLnBrk="1" hangingPunct="1">
              <a:buClrTx/>
              <a:buFontTx/>
              <a:buNone/>
            </a:pPr>
            <a:r>
              <a:rPr lang="pt-BR" sz="3200" dirty="0">
                <a:solidFill>
                  <a:schemeClr val="tx1"/>
                </a:solidFill>
                <a:latin typeface="Times New Roman" pitchFamily="18" charset="0"/>
              </a:rPr>
              <a:t>independentemente </a:t>
            </a:r>
          </a:p>
          <a:p>
            <a:pPr eaLnBrk="1" hangingPunct="1">
              <a:buClrTx/>
              <a:buFontTx/>
              <a:buNone/>
            </a:pPr>
            <a:r>
              <a:rPr lang="pt-BR" sz="3200" dirty="0">
                <a:solidFill>
                  <a:schemeClr val="tx1"/>
                </a:solidFill>
                <a:latin typeface="Times New Roman" pitchFamily="18" charset="0"/>
              </a:rPr>
              <a:t>de ser justa ou não.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8" y="2046659"/>
            <a:ext cx="28575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193675"/>
            <a:ext cx="9072563" cy="1477963"/>
          </a:xfrm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  <a:defRPr/>
            </a:pPr>
            <a:r>
              <a:rPr lang="pt-BR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Justificativa da Teoria de Kelsen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>
          <a:xfrm>
            <a:off x="503808" y="1979637"/>
            <a:ext cx="9072563" cy="4989512"/>
          </a:xfrm>
        </p:spPr>
        <p:txBody>
          <a:bodyPr lIns="90000" tIns="46800" rIns="90000" bIns="46800">
            <a:normAutofit/>
          </a:bodyPr>
          <a:lstStyle/>
          <a:p>
            <a:pPr marL="571500" indent="-571500" algn="ctr">
              <a:spcBef>
                <a:spcPts val="800"/>
              </a:spcBef>
              <a:buClr>
                <a:srgbClr val="E3E3FF"/>
              </a:buClr>
              <a:buFont typeface="Wingdings" pitchFamily="2" charset="2"/>
              <a:buChar char="q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pt-BR" sz="3600" dirty="0" smtClean="0">
                <a:latin typeface="+mj-lt"/>
              </a:rPr>
              <a:t>Kelsen defendia </a:t>
            </a:r>
            <a:r>
              <a:rPr lang="pt-BR" sz="3600" dirty="0">
                <a:latin typeface="+mj-lt"/>
              </a:rPr>
              <a:t>que os valores deveriam ser excluídos da norma. </a:t>
            </a:r>
            <a:r>
              <a:rPr lang="pt-BR" sz="3600" dirty="0" smtClean="0">
                <a:latin typeface="+mj-lt"/>
              </a:rPr>
              <a:t> Ele é </a:t>
            </a:r>
            <a:r>
              <a:rPr lang="pt-BR" sz="3600" dirty="0">
                <a:latin typeface="+mj-lt"/>
              </a:rPr>
              <a:t>bastante claro ao dizer que a Constituição não deveria incorporar frases de efeito ou simbologias, como dignidade da pessoa humana, liberdade, democracia, pois isso retiraria a cientificidade do </a:t>
            </a:r>
            <a:r>
              <a:rPr lang="pt-BR" sz="3600" dirty="0" smtClean="0">
                <a:latin typeface="+mj-lt"/>
              </a:rPr>
              <a:t>Direito</a:t>
            </a:r>
            <a:r>
              <a:rPr lang="pt-BR" sz="3600" dirty="0">
                <a:latin typeface="+mj-lt"/>
              </a:rPr>
              <a:t>.</a:t>
            </a:r>
            <a:endParaRPr lang="pt-BR" sz="3600" dirty="0" smtClean="0"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Reação do Constituinte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direitos fundamentais foram positivados. </a:t>
            </a:r>
            <a:endParaRPr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agora? Fingir que a Constituição não tem força normativa? </a:t>
            </a:r>
            <a:endParaRPr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Escolher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dentro da Constituição, o que é norma e o que não é norma? </a:t>
            </a:r>
            <a:endParaRPr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Dizer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que o constituinte está errado e que Kelsen está certo?</a:t>
            </a:r>
          </a:p>
        </p:txBody>
      </p:sp>
    </p:spTree>
    <p:extLst>
      <p:ext uri="{BB962C8B-B14F-4D97-AF65-F5344CB8AC3E}">
        <p14:creationId xmlns:p14="http://schemas.microsoft.com/office/powerpoint/2010/main" val="38626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Colisão de direitos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pt-BR" sz="4400" dirty="0" smtClean="0">
                <a:latin typeface="+mj-lt"/>
              </a:rPr>
              <a:t>A “Teoria Pura” não resolve, </a:t>
            </a:r>
            <a:r>
              <a:rPr lang="pt-BR" sz="4400" dirty="0">
                <a:latin typeface="+mj-lt"/>
              </a:rPr>
              <a:t>não fornece nenhuma dica sobre como </a:t>
            </a:r>
            <a:r>
              <a:rPr lang="pt-BR" sz="4400" dirty="0" smtClean="0">
                <a:latin typeface="+mj-lt"/>
              </a:rPr>
              <a:t>resolver e </a:t>
            </a:r>
            <a:r>
              <a:rPr lang="pt-BR" sz="4400" dirty="0">
                <a:latin typeface="+mj-lt"/>
              </a:rPr>
              <a:t>a questão da colisão de </a:t>
            </a:r>
            <a:r>
              <a:rPr lang="pt-BR" sz="4400" dirty="0" smtClean="0">
                <a:latin typeface="+mj-lt"/>
              </a:rPr>
              <a:t>direitos!</a:t>
            </a:r>
          </a:p>
          <a:p>
            <a:pPr>
              <a:buFont typeface="Wingdings" pitchFamily="2" charset="2"/>
              <a:buChar char="q"/>
            </a:pPr>
            <a:r>
              <a:rPr lang="pt-BR" sz="4400" dirty="0" smtClean="0">
                <a:latin typeface="+mj-lt"/>
              </a:rPr>
              <a:t>Questão </a:t>
            </a:r>
            <a:r>
              <a:rPr lang="pt-BR" sz="4400" dirty="0">
                <a:latin typeface="+mj-lt"/>
              </a:rPr>
              <a:t>surgida justamente em razão da positivação de </a:t>
            </a:r>
            <a:r>
              <a:rPr lang="pt-BR" sz="4400" dirty="0" smtClean="0">
                <a:latin typeface="+mj-lt"/>
              </a:rPr>
              <a:t>princípios</a:t>
            </a:r>
            <a:r>
              <a:rPr lang="pt-BR" sz="4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28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23850"/>
            <a:ext cx="9072562" cy="1260475"/>
          </a:xfrm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  <a:defRPr/>
            </a:pPr>
            <a:r>
              <a:rPr lang="pt-BR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Positivismo kelsiano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3713"/>
            <a:ext cx="9072562" cy="4989512"/>
          </a:xfrm>
        </p:spPr>
        <p:txBody>
          <a:bodyPr lIns="90000" tIns="46800" rIns="90000" bIns="46800">
            <a:normAutofit/>
          </a:bodyPr>
          <a:lstStyle/>
          <a:p>
            <a:pPr marL="377825" indent="-371475" eaLnBrk="1" hangingPunct="1">
              <a:spcBef>
                <a:spcPts val="800"/>
              </a:spcBef>
              <a:buClrTx/>
              <a:buSzPct val="70000"/>
              <a:buFontTx/>
              <a:buNone/>
              <a:tabLst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</a:pPr>
            <a:r>
              <a:rPr lang="pt-BR" sz="4000" dirty="0" smtClean="0"/>
              <a:t>A Lei é tudo no positivismo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976563" y="2509838"/>
            <a:ext cx="4364037" cy="3571875"/>
          </a:xfrm>
          <a:prstGeom prst="curvedLeftArrow">
            <a:avLst>
              <a:gd name="adj1" fmla="val 20000"/>
              <a:gd name="adj2" fmla="val 40000"/>
              <a:gd name="adj3" fmla="val 40726"/>
            </a:avLst>
          </a:prstGeom>
          <a:solidFill>
            <a:srgbClr val="0099CC"/>
          </a:solidFill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7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Lei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342385" y="323850"/>
            <a:ext cx="4236590" cy="1173163"/>
          </a:xfrm>
        </p:spPr>
        <p:txBody>
          <a:bodyPr lIns="0" tIns="0" rIns="0" bIns="0">
            <a:norm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  <a:defRPr/>
            </a:pPr>
            <a:r>
              <a:rPr lang="pt-BR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Princípios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5342385" y="2411685"/>
            <a:ext cx="4238178" cy="3587478"/>
          </a:xfrm>
        </p:spPr>
        <p:txBody>
          <a:bodyPr lIns="0" tIns="28080" rIns="0" bIns="0">
            <a:normAutofit fontScale="70000" lnSpcReduction="20000"/>
          </a:bodyPr>
          <a:lstStyle/>
          <a:p>
            <a:pPr marL="1588" indent="0" algn="ctr" eaLnBrk="1" hangingPunct="1">
              <a:buClr>
                <a:srgbClr val="FFFFFF"/>
              </a:buClr>
              <a:buNone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pt-BR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Pedestal normativo sobre o qual assenta todo o edifício jurídico dos novos sistemas constitucionais</a:t>
            </a:r>
          </a:p>
          <a:p>
            <a:pPr marL="817563" lvl="1" indent="-315913" eaLnBrk="1" hangingPunct="1">
              <a:buClr>
                <a:srgbClr val="FFFFFF"/>
              </a:buClr>
              <a:buFont typeface="Times New Roman" pitchFamily="18" charset="0"/>
              <a:buChar char="•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endParaRPr lang="pt-B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17563" lvl="1" indent="-315913" eaLnBrk="1" hangingPunct="1">
              <a:buClr>
                <a:srgbClr val="FFFFFF"/>
              </a:buClr>
              <a:buFont typeface="Times New Roman" pitchFamily="18" charset="0"/>
              <a:buChar char="•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endParaRPr 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58850" lvl="1" indent="-457200" eaLnBrk="1" hangingPunct="1">
              <a:buClr>
                <a:srgbClr val="FFFFFF"/>
              </a:buClr>
              <a:buFont typeface="Wingdings" pitchFamily="2" charset="2"/>
              <a:buChar char="v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pt-BR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Teoria dos princípios</a:t>
            </a:r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pt-BR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2016125" lvl="4" indent="0" eaLnBrk="1" hangingPunct="1">
              <a:spcBef>
                <a:spcPts val="875"/>
              </a:spcBef>
              <a:buClr>
                <a:srgbClr val="FFFFFF"/>
              </a:buClr>
              <a:buNone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/>
            </a:pPr>
            <a:r>
              <a:rPr lang="pt-BR" sz="3000" dirty="0" smtClean="0">
                <a:latin typeface="Times New Roman" pitchFamily="18" charset="0"/>
              </a:rPr>
              <a:t>	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7380288" y="6480175"/>
            <a:ext cx="2090737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pt-BR" sz="2800" i="1" dirty="0">
                <a:solidFill>
                  <a:schemeClr val="tx1"/>
                </a:solidFill>
                <a:latin typeface="Times New Roman" pitchFamily="18" charset="0"/>
              </a:rPr>
              <a:t>Paulo Bonavides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67"/>
            <a:ext cx="5342385" cy="75596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79388"/>
            <a:ext cx="9072562" cy="1477962"/>
          </a:xfrm>
        </p:spPr>
        <p:txBody>
          <a:bodyPr lIns="90000" tIns="46800" rIns="90000" bIns="46800">
            <a:norm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  <a:defRPr/>
            </a:pPr>
            <a:r>
              <a:rPr lang="pt-BR" sz="3600" b="1" dirty="0" smtClean="0">
                <a:solidFill>
                  <a:srgbClr val="FFFF00"/>
                </a:solidFill>
                <a:latin typeface="Lucida Sans" pitchFamily="34" charset="0"/>
              </a:rPr>
              <a:t>Características do “Pós-positivismo”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>
          <a:xfrm>
            <a:off x="503808" y="1547589"/>
            <a:ext cx="9072563" cy="4968354"/>
          </a:xfrm>
        </p:spPr>
        <p:txBody>
          <a:bodyPr lIns="90000" tIns="46800" rIns="90000" bIns="46800">
            <a:normAutofit lnSpcReduction="10000"/>
          </a:bodyPr>
          <a:lstStyle/>
          <a:p>
            <a:pPr marL="1587" indent="0" eaLnBrk="1" hangingPunct="1">
              <a:spcBef>
                <a:spcPts val="500"/>
              </a:spcBef>
              <a:buClr>
                <a:srgbClr val="FFFFFF"/>
              </a:buClr>
              <a:buSzPct val="70000"/>
              <a:buNone/>
              <a:tabLst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endParaRPr lang="pt-BR" dirty="0" smtClean="0"/>
          </a:p>
          <a:p>
            <a:pPr marL="458787" indent="-457200" eaLnBrk="1" hangingPunct="1">
              <a:spcBef>
                <a:spcPts val="500"/>
              </a:spcBef>
              <a:buClr>
                <a:srgbClr val="FFFFFF"/>
              </a:buClr>
              <a:buSzPct val="70000"/>
              <a:buFont typeface="Wingdings" pitchFamily="2" charset="2"/>
              <a:buChar char="q"/>
              <a:tabLst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pt-BR" sz="4000" dirty="0" smtClean="0">
                <a:latin typeface="+mj-lt"/>
              </a:rPr>
              <a:t>Os princípios constitucionais devem ser tratados como verdadeiras normas jurídica:</a:t>
            </a:r>
          </a:p>
          <a:p>
            <a:pPr marL="458787" indent="-457200" eaLnBrk="1" hangingPunct="1">
              <a:spcBef>
                <a:spcPts val="500"/>
              </a:spcBef>
              <a:buClr>
                <a:srgbClr val="FFFFFF"/>
              </a:buClr>
              <a:buSzPct val="70000"/>
              <a:buFont typeface="Wingdings" pitchFamily="2" charset="2"/>
              <a:buChar char="q"/>
              <a:tabLst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pt-BR" sz="4000" dirty="0" smtClean="0">
                <a:latin typeface="+mj-lt"/>
              </a:rPr>
              <a:t>Textos – abstratos;</a:t>
            </a:r>
          </a:p>
          <a:p>
            <a:pPr marL="458787" indent="-457200" eaLnBrk="1" hangingPunct="1">
              <a:spcBef>
                <a:spcPts val="500"/>
              </a:spcBef>
              <a:buClr>
                <a:srgbClr val="FFFFFF"/>
              </a:buClr>
              <a:buSzPct val="70000"/>
              <a:buFont typeface="Wingdings" pitchFamily="2" charset="2"/>
              <a:buChar char="q"/>
              <a:tabLst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pt-BR" sz="4000" dirty="0" smtClean="0">
                <a:latin typeface="+mj-lt"/>
              </a:rPr>
              <a:t>Tratar os seres humanos com igual consideração;</a:t>
            </a:r>
          </a:p>
          <a:p>
            <a:pPr marL="458787" indent="-457200" eaLnBrk="1" hangingPunct="1">
              <a:spcBef>
                <a:spcPts val="500"/>
              </a:spcBef>
              <a:buClr>
                <a:srgbClr val="FFFFFF"/>
              </a:buClr>
              <a:buSzPct val="70000"/>
              <a:buFont typeface="Wingdings" pitchFamily="2" charset="2"/>
              <a:buChar char="q"/>
              <a:tabLst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</a:pPr>
            <a:r>
              <a:rPr lang="pt-BR" sz="4000" dirty="0" smtClean="0">
                <a:latin typeface="+mj-lt"/>
              </a:rPr>
              <a:t>Respeito e dignidade.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508000" y="180975"/>
            <a:ext cx="93916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  <a:defRPr/>
            </a:pPr>
            <a:r>
              <a:rPr lang="pt-BR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“</a:t>
            </a:r>
            <a:r>
              <a:rPr lang="pt-B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Pós-Positivismo” e a Teoria dos Direitos Fundamentais</a:t>
            </a:r>
            <a:endParaRPr lang="pt-BR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" pitchFamily="34" charset="0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079500" y="2484438"/>
            <a:ext cx="8459788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>
              <a:lnSpc>
                <a:spcPct val="90000"/>
              </a:lnSpc>
              <a:spcBef>
                <a:spcPts val="800"/>
              </a:spcBef>
              <a:buClrTx/>
              <a:buFontTx/>
              <a:buNone/>
              <a:defRPr/>
            </a:pPr>
            <a:r>
              <a:rPr lang="pt-BR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Nova corrente jusfilosófica que insere na Ciência Jurídica valores éticos indispensáveis para a proteção da Dignidade Humana.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Robert Alexy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503808" y="2555701"/>
            <a:ext cx="9070975" cy="2376487"/>
          </a:xfrm>
        </p:spPr>
        <p:txBody>
          <a:bodyPr>
            <a:normAutofit/>
          </a:bodyPr>
          <a:lstStyle/>
          <a:p>
            <a:pPr marL="151192" indent="0" algn="ctr" eaLnBrk="1" hangingPunct="1">
              <a:buNone/>
              <a:defRPr/>
            </a:pPr>
            <a:r>
              <a:rPr lang="pt-BR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“Nenhum ato será conforme o Direito se for incompatível com os direitos Fundamentais”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48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Influência de Kelsen</a:t>
            </a:r>
            <a:br>
              <a:rPr lang="pt-BR" sz="48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t-BR" sz="32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revigora a força normativa dos direitos Fundamentais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35356737"/>
              </p:ext>
            </p:extLst>
          </p:nvPr>
        </p:nvGraphicFramePr>
        <p:xfrm>
          <a:off x="504825" y="1763713"/>
          <a:ext cx="9070975" cy="4954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Fontes de pesquisa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776" y="1547590"/>
            <a:ext cx="9577063" cy="5407312"/>
          </a:xfrm>
        </p:spPr>
        <p:txBody>
          <a:bodyPr>
            <a:normAutofit fontScale="92500" lnSpcReduction="20000"/>
          </a:bodyPr>
          <a:lstStyle/>
          <a:p>
            <a:pPr marL="645084" lvl="1" indent="0">
              <a:buNone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MARMELSTEIN, George. Curso de Direitos Fundamentais.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COMPARATO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Fábio Konder. A Afirmação Histórica dos Direitos Humanos. 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5084" lvl="1" indent="0">
              <a:buNone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BOBBIO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Norberto. Direito e Estado no Pensamento de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Emmanuel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Kant. </a:t>
            </a:r>
          </a:p>
          <a:p>
            <a:pPr marL="645084" lvl="1" indent="0">
              <a:buNone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BARROSO, </a:t>
            </a:r>
            <a:r>
              <a:rPr lang="pt-B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Luis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Roberto. O Direito Constitucional e a Efetividade de suas Normas. Limites e Possibilidades da Constituição Brasileira. 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5084" lvl="1" indent="0">
              <a:buNone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MORAES, Alexandre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Direitos Fundamentais. </a:t>
            </a:r>
          </a:p>
          <a:p>
            <a:pPr marL="645084" lvl="1" indent="0">
              <a:buNone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ALEXY, Robert. Teoria de Los </a:t>
            </a:r>
            <a:r>
              <a:rPr lang="pt-B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Derechos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Fundamentales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45084" lvl="1" indent="0">
              <a:buNone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SARLET, Ingo Wolfgang. A Eficácia dos direitos fundamentais 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5084" lvl="1" indent="0">
              <a:buNone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SILVA, José Afonso da. Curso de Direito Constitucional Positivo. </a:t>
            </a:r>
          </a:p>
          <a:p>
            <a:pPr marL="151192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42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Recordar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51192" indent="0" eaLnBrk="1" hangingPunct="1">
              <a:lnSpc>
                <a:spcPct val="80000"/>
              </a:lnSpc>
              <a:buNone/>
              <a:defRPr/>
            </a:pPr>
            <a:r>
              <a:rPr lang="pt-BR" sz="3100" dirty="0" smtClean="0"/>
              <a:t>                 </a:t>
            </a:r>
            <a:r>
              <a:rPr lang="pt-BR" sz="3100" b="1" dirty="0" smtClean="0"/>
              <a:t>	</a:t>
            </a:r>
          </a:p>
          <a:p>
            <a:pPr marL="151192" indent="0" eaLnBrk="1" hangingPunct="1">
              <a:lnSpc>
                <a:spcPct val="80000"/>
              </a:lnSpc>
              <a:buNone/>
              <a:defRPr/>
            </a:pPr>
            <a:r>
              <a:rPr lang="pt-BR" b="1" dirty="0">
                <a:latin typeface="Times New Roman" pitchFamily="18" charset="0"/>
              </a:rPr>
              <a:t>	</a:t>
            </a:r>
            <a:r>
              <a:rPr lang="pt-BR" b="1" dirty="0" smtClean="0">
                <a:latin typeface="Times New Roman" pitchFamily="18" charset="0"/>
              </a:rPr>
              <a:t>		</a:t>
            </a:r>
            <a:r>
              <a:rPr lang="pt-BR" sz="3100" b="1" dirty="0" smtClean="0">
                <a:latin typeface="Times New Roman" pitchFamily="18" charset="0"/>
              </a:rPr>
              <a:t>Regras/Leis </a:t>
            </a:r>
            <a:r>
              <a:rPr lang="pt-BR" sz="1600" b="1" dirty="0" smtClean="0">
                <a:latin typeface="Times New Roman" pitchFamily="18" charset="0"/>
              </a:rPr>
              <a:t> </a:t>
            </a:r>
          </a:p>
          <a:p>
            <a:pPr marL="151192" indent="0" eaLnBrk="1" hangingPunct="1">
              <a:lnSpc>
                <a:spcPct val="80000"/>
              </a:lnSpc>
              <a:buNone/>
              <a:defRPr/>
            </a:pPr>
            <a:endParaRPr lang="pt-BR" b="1" dirty="0">
              <a:solidFill>
                <a:schemeClr val="bg1"/>
              </a:solidFill>
              <a:latin typeface="Times New Roman" pitchFamily="18" charset="0"/>
            </a:endParaRPr>
          </a:p>
          <a:p>
            <a:pPr marL="151192" indent="0" eaLnBrk="1" hangingPunct="1">
              <a:lnSpc>
                <a:spcPct val="80000"/>
              </a:lnSpc>
              <a:buNone/>
              <a:defRPr/>
            </a:pPr>
            <a:r>
              <a:rPr lang="pt-BR" sz="3100" b="1" dirty="0" smtClean="0">
                <a:latin typeface="Times New Roman" pitchFamily="18" charset="0"/>
              </a:rPr>
              <a:t>Normas			</a:t>
            </a:r>
            <a:endParaRPr lang="pt-BR" sz="1600" dirty="0" smtClean="0">
              <a:latin typeface="Times New Roman" pitchFamily="18" charset="0"/>
            </a:endParaRPr>
          </a:p>
          <a:p>
            <a:pPr marL="151192" indent="0" eaLnBrk="1" hangingPunct="1">
              <a:lnSpc>
                <a:spcPct val="80000"/>
              </a:lnSpc>
              <a:buNone/>
              <a:defRPr/>
            </a:pPr>
            <a:r>
              <a:rPr lang="pt-BR" sz="1600" dirty="0" smtClean="0">
                <a:latin typeface="Times New Roman" pitchFamily="18" charset="0"/>
              </a:rPr>
              <a:t>     (Genérico)</a:t>
            </a:r>
          </a:p>
          <a:p>
            <a:pPr marL="151192" indent="0" eaLnBrk="1" hangingPunct="1">
              <a:lnSpc>
                <a:spcPct val="80000"/>
              </a:lnSpc>
              <a:buNone/>
              <a:defRPr/>
            </a:pPr>
            <a:r>
              <a:rPr lang="pt-BR" sz="1800" b="1" dirty="0" smtClean="0">
                <a:latin typeface="Times New Roman" pitchFamily="18" charset="0"/>
              </a:rPr>
              <a:t>		</a:t>
            </a:r>
            <a:r>
              <a:rPr lang="pt-BR" sz="1800" b="1" dirty="0" smtClean="0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pt-BR" sz="3200" b="1" dirty="0" smtClean="0">
                <a:latin typeface="Times New Roman" pitchFamily="18" charset="0"/>
              </a:rPr>
              <a:t>Princípios – </a:t>
            </a:r>
            <a:r>
              <a:rPr lang="pt-BR" sz="2400" b="1" dirty="0" smtClean="0">
                <a:latin typeface="Times New Roman" pitchFamily="18" charset="0"/>
              </a:rPr>
              <a:t>Força Jurídica, possuem 						     função de fundamentação e       					     de legitimação do 						                 ordenamento jurídico.</a:t>
            </a:r>
          </a:p>
          <a:p>
            <a:pPr marL="151192" indent="0" eaLnBrk="1" hangingPunct="1">
              <a:lnSpc>
                <a:spcPct val="80000"/>
              </a:lnSpc>
              <a:buNone/>
              <a:defRPr/>
            </a:pPr>
            <a:r>
              <a:rPr lang="pt-BR" sz="1600" b="1" dirty="0" smtClean="0">
                <a:latin typeface="Times New Roman" pitchFamily="18" charset="0"/>
              </a:rPr>
              <a:t>						 </a:t>
            </a:r>
          </a:p>
          <a:p>
            <a:pPr eaLnBrk="1" hangingPunct="1">
              <a:lnSpc>
                <a:spcPct val="80000"/>
              </a:lnSpc>
              <a:defRPr/>
            </a:pPr>
            <a:endParaRPr lang="pt-BR" sz="32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t-BR" sz="32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Fato – Valor – Norma</a:t>
            </a:r>
            <a:r>
              <a:rPr lang="pt-BR" sz="3200" b="1" dirty="0" smtClean="0">
                <a:solidFill>
                  <a:srgbClr val="FFFF00"/>
                </a:solidFill>
                <a:latin typeface="Times New Roman" pitchFamily="18" charset="0"/>
              </a:rPr>
              <a:t>               </a:t>
            </a:r>
            <a:r>
              <a:rPr lang="pt-B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Miguel </a:t>
            </a:r>
            <a:r>
              <a:rPr lang="pt-BR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Reale</a:t>
            </a:r>
            <a:endParaRPr lang="pt-BR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2532" name="AutoShape 4"/>
          <p:cNvSpPr>
            <a:spLocks/>
          </p:cNvSpPr>
          <p:nvPr/>
        </p:nvSpPr>
        <p:spPr bwMode="auto">
          <a:xfrm>
            <a:off x="2616881" y="1619597"/>
            <a:ext cx="360362" cy="2735262"/>
          </a:xfrm>
          <a:prstGeom prst="leftBrace">
            <a:avLst>
              <a:gd name="adj1" fmla="val 63253"/>
              <a:gd name="adj2" fmla="val 50000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Constituição Federal de 88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504825" y="1763713"/>
            <a:ext cx="9215438" cy="4954587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Ápice do sistema hierárquico das normas com força normativa aliadas as ideias de Kelsen.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pt-BR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Constituição ambiente propício à existência dos princípios;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pt-BR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Princípios possuem um forte conteúdo ético-valorativo;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pt-BR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A teoria moderna reconhece a normatividade potencializada dos princípios;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A Constituição ocupa papel de destaque na Ciência Jurídica.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 </a:t>
            </a:r>
          </a:p>
          <a:p>
            <a:pPr eaLnBrk="1" hangingPunct="1">
              <a:buFont typeface="Times New Roman" pitchFamily="18" charset="0"/>
              <a:buChar char="•"/>
              <a:defRPr/>
            </a:pPr>
            <a:endParaRPr lang="pt-BR" sz="28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8" name="Rectangle 12"/>
          <p:cNvSpPr>
            <a:spLocks noGrp="1" noChangeArrowheads="1"/>
          </p:cNvSpPr>
          <p:nvPr>
            <p:ph type="title"/>
          </p:nvPr>
        </p:nvSpPr>
        <p:spPr>
          <a:xfrm>
            <a:off x="576263" y="3563938"/>
            <a:ext cx="9070975" cy="20161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3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Deste estudo temos a verdadeira teoria dos direitos Fundamentais dentro da comunidade Jurídica com premissas importantes.</a:t>
            </a:r>
          </a:p>
        </p:txBody>
      </p:sp>
      <p:grpSp>
        <p:nvGrpSpPr>
          <p:cNvPr id="2" name="Diagram 5"/>
          <p:cNvGrpSpPr>
            <a:grpSpLocks/>
          </p:cNvGrpSpPr>
          <p:nvPr/>
        </p:nvGrpSpPr>
        <p:grpSpPr bwMode="auto">
          <a:xfrm>
            <a:off x="215900" y="179388"/>
            <a:ext cx="5400675" cy="3744912"/>
            <a:chOff x="273" y="877"/>
            <a:chExt cx="4341" cy="3097"/>
          </a:xfrm>
        </p:grpSpPr>
        <p:sp>
          <p:nvSpPr>
            <p:cNvPr id="3" name="_s2052"/>
            <p:cNvSpPr>
              <a:spLocks noChangeArrowheads="1" noTextEdit="1"/>
            </p:cNvSpPr>
            <p:nvPr/>
          </p:nvSpPr>
          <p:spPr bwMode="auto">
            <a:xfrm>
              <a:off x="1517" y="1869"/>
              <a:ext cx="1112" cy="1112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54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" name="_s2053"/>
            <p:cNvSpPr>
              <a:spLocks/>
            </p:cNvSpPr>
            <p:nvPr/>
          </p:nvSpPr>
          <p:spPr bwMode="auto">
            <a:xfrm>
              <a:off x="3482" y="1437"/>
              <a:ext cx="445" cy="494"/>
            </a:xfrm>
            <a:prstGeom prst="callout2">
              <a:avLst>
                <a:gd name="adj1" fmla="val 19148"/>
                <a:gd name="adj2" fmla="val -13755"/>
                <a:gd name="adj3" fmla="val 19148"/>
                <a:gd name="adj4" fmla="val -22065"/>
                <a:gd name="adj5" fmla="val 200000"/>
                <a:gd name="adj6" fmla="val -22292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r>
                <a:rPr kumimoji="0" lang="pt-B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Direitos Fundamentais</a:t>
              </a:r>
            </a:p>
            <a:p>
              <a:pPr marL="0" marR="0" lvl="0" indent="0" algn="l" defTabSz="449263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</a:endParaRPr>
            </a:p>
          </p:txBody>
        </p:sp>
        <p:sp>
          <p:nvSpPr>
            <p:cNvPr id="5" name="_s2054"/>
            <p:cNvSpPr>
              <a:spLocks noChangeArrowheads="1" noTextEdit="1"/>
            </p:cNvSpPr>
            <p:nvPr/>
          </p:nvSpPr>
          <p:spPr bwMode="auto">
            <a:xfrm>
              <a:off x="1795" y="2147"/>
              <a:ext cx="556" cy="556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54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" name="_s2055"/>
            <p:cNvSpPr>
              <a:spLocks/>
            </p:cNvSpPr>
            <p:nvPr/>
          </p:nvSpPr>
          <p:spPr bwMode="auto">
            <a:xfrm>
              <a:off x="3482" y="943"/>
              <a:ext cx="445" cy="494"/>
            </a:xfrm>
            <a:prstGeom prst="callout2">
              <a:avLst>
                <a:gd name="adj1" fmla="val 19097"/>
                <a:gd name="adj2" fmla="val -13755"/>
                <a:gd name="adj3" fmla="val 19097"/>
                <a:gd name="adj4" fmla="val -22065"/>
                <a:gd name="adj5" fmla="val 300000"/>
                <a:gd name="adj6" fmla="val -31662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</a:endParaRPr>
            </a:p>
          </p:txBody>
        </p:sp>
      </p:grpSp>
      <p:sp>
        <p:nvSpPr>
          <p:cNvPr id="2057" name="Rectangle 28"/>
          <p:cNvSpPr>
            <a:spLocks noChangeArrowheads="1"/>
          </p:cNvSpPr>
          <p:nvPr/>
        </p:nvSpPr>
        <p:spPr bwMode="auto">
          <a:xfrm>
            <a:off x="3816176" y="157140"/>
            <a:ext cx="6112571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Dignidade da Pessoa </a:t>
            </a:r>
            <a:r>
              <a:rPr lang="pt-B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Humana e Limitação de Poder</a:t>
            </a:r>
            <a:endParaRPr lang="pt-B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5400" dirty="0" smtClean="0">
                <a:solidFill>
                  <a:srgbClr val="FFFF00"/>
                </a:solidFill>
                <a:latin typeface="Lucida Sans" pitchFamily="34" charset="0"/>
              </a:rPr>
              <a:t>Síntese das premissas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2195513"/>
            <a:ext cx="9070975" cy="41036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pt-BR" dirty="0" smtClean="0">
                <a:latin typeface="Lucida Sans" pitchFamily="34" charset="0"/>
              </a:rPr>
              <a:t>Crítica ao legalismo e ao formalismo jurídico; </a:t>
            </a:r>
            <a:r>
              <a:rPr lang="pt-BR" sz="2000" dirty="0" smtClean="0">
                <a:latin typeface="Lucida Sans" pitchFamily="34" charset="0"/>
              </a:rPr>
              <a:t>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(a mesma tinta que se utiliza para escrever uma Declaração de Diretos pode ser utilizada para sentenciar à morte)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pt-BR" dirty="0" smtClean="0">
                <a:latin typeface="Lucida Sans" pitchFamily="34" charset="0"/>
              </a:rPr>
              <a:t>Defesa do positivação Constitucional, inclusive dos seus princípios;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pt-BR" dirty="0" smtClean="0">
                <a:latin typeface="Lucida Sans" pitchFamily="34" charset="0"/>
              </a:rPr>
              <a:t>Compromisso com os valores constitucionais, em especial com a dignidade humana.</a:t>
            </a:r>
            <a:r>
              <a:rPr lang="pt-BR" dirty="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Segundo Encontro: 09/06/2010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 algn="ctr">
              <a:buNone/>
            </a:pPr>
            <a:r>
              <a:rPr lang="pt-BR" sz="4800" dirty="0" smtClean="0"/>
              <a:t> </a:t>
            </a:r>
          </a:p>
          <a:p>
            <a:pPr marL="151192" indent="0" algn="ctr">
              <a:buNone/>
            </a:pP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direitos fundamentais são normas jurídicas positivadas no plano constitucional.</a:t>
            </a:r>
          </a:p>
          <a:p>
            <a:pPr marL="151192" indent="0">
              <a:buNone/>
            </a:pPr>
            <a:r>
              <a:rPr lang="pt-BR" sz="4000" dirty="0" smtClean="0"/>
              <a:t>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87838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Decisões das </a:t>
            </a:r>
            <a:r>
              <a:rPr lang="pt-BR" sz="45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Cortes Constitucionais</a:t>
            </a:r>
            <a:endParaRPr lang="pt-BR" sz="4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51192" indent="0" eaLnBrk="1" hangingPunct="1">
              <a:buNone/>
              <a:defRPr/>
            </a:pPr>
            <a:r>
              <a:rPr lang="pt-BR" dirty="0" smtClean="0"/>
              <a:t>														</a:t>
            </a:r>
            <a:r>
              <a:rPr lang="pt-BR" dirty="0" smtClean="0">
                <a:latin typeface="Times New Roman" pitchFamily="18" charset="0"/>
              </a:rPr>
              <a:t>Ponderação;</a:t>
            </a:r>
          </a:p>
          <a:p>
            <a:pPr marL="151192" indent="0" eaLnBrk="1" hangingPunct="1">
              <a:buNone/>
              <a:defRPr/>
            </a:pPr>
            <a:r>
              <a:rPr lang="pt-BR" dirty="0" smtClean="0">
                <a:latin typeface="Times New Roman" pitchFamily="18" charset="0"/>
              </a:rPr>
              <a:t>					</a:t>
            </a:r>
          </a:p>
          <a:p>
            <a:pPr marL="151192" indent="0" eaLnBrk="1" hangingPunct="1">
              <a:buNone/>
              <a:defRPr/>
            </a:pPr>
            <a:r>
              <a:rPr lang="pt-BR" dirty="0">
                <a:latin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</a:rPr>
              <a:t>				</a:t>
            </a:r>
            <a:r>
              <a:rPr lang="pt-BR" dirty="0" err="1" smtClean="0">
                <a:latin typeface="Times New Roman" pitchFamily="18" charset="0"/>
              </a:rPr>
              <a:t>Sopesamento</a:t>
            </a:r>
            <a:r>
              <a:rPr lang="pt-BR" dirty="0" smtClean="0">
                <a:latin typeface="Times New Roman" pitchFamily="18" charset="0"/>
              </a:rPr>
              <a:t>;</a:t>
            </a:r>
          </a:p>
          <a:p>
            <a:pPr eaLnBrk="1" hangingPunct="1">
              <a:defRPr/>
            </a:pPr>
            <a:endParaRPr lang="pt-BR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151192" indent="0" eaLnBrk="1" hangingPunct="1">
              <a:buNone/>
              <a:defRPr/>
            </a:pPr>
            <a:r>
              <a:rPr lang="pt-BR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Colisão de Direitos:</a:t>
            </a:r>
            <a:r>
              <a:rPr lang="pt-BR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</a:t>
            </a:r>
            <a:r>
              <a:rPr lang="pt-BR" dirty="0" smtClean="0">
                <a:latin typeface="Times New Roman" pitchFamily="18" charset="0"/>
              </a:rPr>
              <a:t>Proporcionalidade;</a:t>
            </a:r>
          </a:p>
          <a:p>
            <a:pPr marL="151192" indent="0" eaLnBrk="1" hangingPunct="1">
              <a:buNone/>
              <a:defRPr/>
            </a:pPr>
            <a:r>
              <a:rPr lang="pt-BR" dirty="0" smtClean="0">
                <a:latin typeface="Times New Roman" pitchFamily="18" charset="0"/>
              </a:rPr>
              <a:t>														Vedação de excesso;</a:t>
            </a:r>
          </a:p>
          <a:p>
            <a:pPr marL="151192" indent="0" eaLnBrk="1" hangingPunct="1">
              <a:buNone/>
              <a:defRPr/>
            </a:pPr>
            <a:r>
              <a:rPr lang="pt-BR" dirty="0" smtClean="0">
                <a:latin typeface="Times New Roman" pitchFamily="18" charset="0"/>
              </a:rPr>
              <a:t>														Reserva do possível.....</a:t>
            </a:r>
          </a:p>
          <a:p>
            <a:pPr eaLnBrk="1" hangingPunct="1">
              <a:defRPr/>
            </a:pPr>
            <a:endParaRPr lang="pt-BR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</a:rPr>
              <a:t>Teremos desenvolvidos pela teoria dos direitos fundamentais que aparecem com grande frequência no discurso forense.</a:t>
            </a:r>
          </a:p>
          <a:p>
            <a:pPr eaLnBrk="1" hangingPunct="1">
              <a:defRPr/>
            </a:pPr>
            <a:endParaRPr lang="pt-BR" sz="24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604" name="AutoShape 4"/>
          <p:cNvSpPr>
            <a:spLocks/>
          </p:cNvSpPr>
          <p:nvPr/>
        </p:nvSpPr>
        <p:spPr bwMode="auto">
          <a:xfrm>
            <a:off x="4608513" y="2051024"/>
            <a:ext cx="287337" cy="3889053"/>
          </a:xfrm>
          <a:prstGeom prst="leftBrace">
            <a:avLst>
              <a:gd name="adj1" fmla="val 102348"/>
              <a:gd name="adj2" fmla="val 50000"/>
            </a:avLst>
          </a:prstGeom>
          <a:ln>
            <a:solidFill>
              <a:schemeClr val="tx1"/>
            </a:solidFill>
            <a:headEnd/>
            <a:tailEnd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ctr"/>
            <a:endParaRPr lang="pt-B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Conceito de Direitos Fundamentais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51192" indent="0" algn="ctr" eaLnBrk="1" hangingPunct="1">
              <a:lnSpc>
                <a:spcPct val="90000"/>
              </a:lnSpc>
              <a:buNone/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Banalização da expressão</a:t>
            </a:r>
          </a:p>
          <a:p>
            <a:pPr marL="151192" indent="0" algn="ctr" eaLnBrk="1" hangingPunct="1">
              <a:lnSpc>
                <a:spcPct val="90000"/>
              </a:lnSpc>
              <a:buNone/>
              <a:defRPr/>
            </a:pPr>
            <a:endParaRPr lang="pt-BR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Lucida Sans" pitchFamily="34" charset="0"/>
            </a:endParaRPr>
          </a:p>
          <a:p>
            <a:pPr marL="151192" indent="0" eaLnBrk="1" hangingPunct="1">
              <a:lnSpc>
                <a:spcPct val="90000"/>
              </a:lnSpc>
              <a:buNone/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Direitos Fundamentais no Brasil:</a:t>
            </a:r>
          </a:p>
          <a:p>
            <a:pPr marL="151192" indent="0" eaLnBrk="1" hangingPunct="1">
              <a:lnSpc>
                <a:spcPct val="90000"/>
              </a:lnSpc>
              <a:buNone/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Aplicação imediata – art. 5º, §1º CF/88</a:t>
            </a:r>
          </a:p>
          <a:p>
            <a:pPr marL="151192" indent="0" eaLnBrk="1" hangingPunct="1">
              <a:lnSpc>
                <a:spcPct val="90000"/>
              </a:lnSpc>
              <a:buNone/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Cláusulas Pétreas – art. 60, § 4º, inc. IV CF/88</a:t>
            </a:r>
          </a:p>
          <a:p>
            <a:pPr marL="151192" indent="0" eaLnBrk="1" hangingPunct="1">
              <a:lnSpc>
                <a:spcPct val="90000"/>
              </a:lnSpc>
              <a:buNone/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Hierarquia Constitucional – </a:t>
            </a:r>
            <a:r>
              <a:rPr lang="pt-BR" sz="2400" dirty="0" smtClean="0">
                <a:latin typeface="Lucida Sans" pitchFamily="34" charset="0"/>
              </a:rPr>
              <a:t>a Lei não poderá dificultar ou impedir, de modo desproporcional, a efetivação de um direito fundamental.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pt-B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0"/>
            <a:ext cx="9070975" cy="1592263"/>
          </a:xfrm>
        </p:spPr>
        <p:txBody>
          <a:bodyPr/>
          <a:lstStyle/>
          <a:p>
            <a:pPr eaLnBrk="1" hangingPunct="1"/>
            <a:r>
              <a:rPr lang="pt-BR" sz="4500" b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Conteúdo Ético dos Diretos Fundamentais </a:t>
            </a:r>
            <a:r>
              <a:rPr lang="pt-BR" sz="2400" b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(aspecto material)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54004511"/>
              </p:ext>
            </p:extLst>
          </p:nvPr>
        </p:nvGraphicFramePr>
        <p:xfrm>
          <a:off x="504825" y="1763713"/>
          <a:ext cx="9070975" cy="4954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b="1" smtClean="0">
                <a:solidFill>
                  <a:srgbClr val="FFFF00"/>
                </a:solidFill>
                <a:latin typeface="Times New Roman" pitchFamily="18" charset="0"/>
              </a:rPr>
              <a:t>Dignidade da Pessoa Humana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/>
            <a:endParaRPr lang="pt-BR" dirty="0" smtClean="0">
              <a:latin typeface="Times New Roman" pitchFamily="18" charset="0"/>
            </a:endParaRPr>
          </a:p>
          <a:p>
            <a:pPr marL="151192" indent="0" algn="ctr" eaLnBrk="1" hangingPunct="1">
              <a:buNone/>
            </a:pPr>
            <a:r>
              <a:rPr lang="pt-BR" sz="4400" dirty="0" smtClean="0">
                <a:latin typeface="+mj-lt"/>
              </a:rPr>
              <a:t>“Procede de tal maneira que trates a Humanidade, tanto na tua pessoa como na pessoa de todos os outros, sempre ao mesmo tempo como fim, e nunca como puro meio”.</a:t>
            </a:r>
          </a:p>
          <a:p>
            <a:pPr marL="151192" indent="0" algn="r" eaLnBrk="1" hangingPunct="1">
              <a:buNone/>
            </a:pPr>
            <a:r>
              <a:rPr lang="pt-BR" sz="4000" i="1" dirty="0" smtClean="0">
                <a:latin typeface="Times New Roman" pitchFamily="18" charset="0"/>
              </a:rPr>
              <a:t>Kant</a:t>
            </a: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b="1" dirty="0" smtClean="0">
                <a:solidFill>
                  <a:srgbClr val="FFFF00"/>
                </a:solidFill>
                <a:latin typeface="Lucida Sans" pitchFamily="34" charset="0"/>
              </a:rPr>
              <a:t>Dignidade da Pessoa Humana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763713"/>
            <a:ext cx="9070975" cy="4464396"/>
          </a:xfrm>
        </p:spPr>
        <p:txBody>
          <a:bodyPr>
            <a:noAutofit/>
          </a:bodyPr>
          <a:lstStyle/>
          <a:p>
            <a:pPr marL="151192" indent="0" algn="ctr" eaLnBrk="1" hangingPunct="1">
              <a:lnSpc>
                <a:spcPct val="80000"/>
              </a:lnSpc>
              <a:buNone/>
            </a:pPr>
            <a:r>
              <a:rPr lang="pt-BR" sz="4400" dirty="0" smtClean="0">
                <a:latin typeface="Times New Roman" pitchFamily="18" charset="0"/>
              </a:rPr>
              <a:t>“a qualidade intrínseca e distintiva de cada ser humano que o faz merecedor do mesmo respeito e consideração por parte do Estado e da comunidade, é um complexo de direitos e deveres fundamentais que assegurem a pessoa a não ser exposta a atos degradante e/ou desumano [...]”</a:t>
            </a:r>
          </a:p>
          <a:p>
            <a:pPr eaLnBrk="1" hangingPunct="1">
              <a:lnSpc>
                <a:spcPct val="80000"/>
              </a:lnSpc>
            </a:pPr>
            <a:endParaRPr lang="pt-BR" sz="3600" dirty="0" smtClean="0">
              <a:latin typeface="Times New Roman" pitchFamily="18" charset="0"/>
            </a:endParaRPr>
          </a:p>
          <a:p>
            <a:pPr marL="151192" indent="0" algn="r" eaLnBrk="1" hangingPunct="1">
              <a:lnSpc>
                <a:spcPct val="80000"/>
              </a:lnSpc>
              <a:buNone/>
            </a:pPr>
            <a:r>
              <a:rPr lang="pt-BR" sz="2800" i="1" dirty="0" smtClean="0">
                <a:latin typeface="Times New Roman" pitchFamily="18" charset="0"/>
              </a:rPr>
              <a:t>Ingo </a:t>
            </a:r>
            <a:r>
              <a:rPr lang="pt-BR" sz="2800" i="1" dirty="0" err="1" smtClean="0">
                <a:latin typeface="Times New Roman" pitchFamily="18" charset="0"/>
              </a:rPr>
              <a:t>Sarlet</a:t>
            </a:r>
            <a:r>
              <a:rPr lang="pt-BR" sz="2800" i="1" dirty="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Conteúdo Programático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92304" indent="0">
              <a:buNone/>
            </a:pPr>
            <a:r>
              <a:rPr lang="pt-BR" sz="4400" dirty="0" smtClean="0"/>
              <a:t>Direitos Fundamentais:</a:t>
            </a:r>
          </a:p>
          <a:p>
            <a:pPr marL="292304" indent="0">
              <a:buNone/>
            </a:pPr>
            <a:endParaRPr lang="pt-BR" sz="4400" dirty="0" smtClean="0"/>
          </a:p>
          <a:p>
            <a:pPr lvl="1"/>
            <a:r>
              <a:rPr lang="pt-BR" sz="3600" dirty="0" smtClean="0"/>
              <a:t>O </a:t>
            </a:r>
            <a:r>
              <a:rPr lang="pt-BR" sz="3600" dirty="0"/>
              <a:t>uso da expressão;</a:t>
            </a:r>
          </a:p>
          <a:p>
            <a:pPr lvl="1"/>
            <a:r>
              <a:rPr lang="pt-BR" sz="3600" dirty="0"/>
              <a:t>Conceito e conteúdo ético;</a:t>
            </a:r>
          </a:p>
          <a:p>
            <a:pPr lvl="1"/>
            <a:r>
              <a:rPr lang="pt-BR" sz="3600" dirty="0"/>
              <a:t>Direitos </a:t>
            </a:r>
            <a:r>
              <a:rPr lang="pt-BR" sz="3600" dirty="0" smtClean="0"/>
              <a:t>Fundamentais; </a:t>
            </a:r>
            <a:endParaRPr lang="pt-BR" sz="3600" dirty="0"/>
          </a:p>
          <a:p>
            <a:pPr lvl="1"/>
            <a:r>
              <a:rPr lang="pt-BR" sz="3600" dirty="0"/>
              <a:t>Direitos do </a:t>
            </a:r>
            <a:r>
              <a:rPr lang="pt-BR" sz="3600" dirty="0" smtClean="0"/>
              <a:t>homem; </a:t>
            </a:r>
            <a:endParaRPr lang="pt-BR" sz="3600" dirty="0"/>
          </a:p>
          <a:p>
            <a:pPr lvl="1"/>
            <a:r>
              <a:rPr lang="pt-BR" sz="3600" dirty="0"/>
              <a:t>Direitos humanos;</a:t>
            </a:r>
          </a:p>
          <a:p>
            <a:pPr lvl="1"/>
            <a:r>
              <a:rPr lang="pt-BR" sz="3600" dirty="0"/>
              <a:t>Geração dos direitos fundamentais; </a:t>
            </a:r>
          </a:p>
          <a:p>
            <a:pPr lvl="1"/>
            <a:r>
              <a:rPr lang="pt-BR" sz="3600" dirty="0"/>
              <a:t>Geração dos direitos.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04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4800" b="1" dirty="0" smtClean="0">
                <a:solidFill>
                  <a:srgbClr val="FFFF00"/>
                </a:solidFill>
                <a:latin typeface="Times New Roman" pitchFamily="18" charset="0"/>
              </a:rPr>
              <a:t>Atributos da Dignidade Humana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2411413"/>
            <a:ext cx="9070975" cy="352901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pt-BR" sz="5700" dirty="0" smtClean="0">
                <a:latin typeface="Times New Roman" pitchFamily="18" charset="0"/>
              </a:rPr>
              <a:t>Respeito a autonomia da vontade;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pt-BR" sz="5700" dirty="0" smtClean="0">
                <a:latin typeface="Times New Roman" pitchFamily="18" charset="0"/>
              </a:rPr>
              <a:t>Respeito à integridade física e moral;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pt-BR" sz="5700" dirty="0" smtClean="0">
                <a:latin typeface="Times New Roman" pitchFamily="18" charset="0"/>
              </a:rPr>
              <a:t>Não coisificação do ser humano;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pt-BR" sz="5700" dirty="0" smtClean="0">
                <a:latin typeface="Times New Roman" pitchFamily="18" charset="0"/>
              </a:rPr>
              <a:t>Garantia do mínimo existencial....</a:t>
            </a:r>
          </a:p>
          <a:p>
            <a:pPr eaLnBrk="1" hangingPunct="1"/>
            <a:endParaRPr lang="pt-BR" sz="4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pt-BR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4500" b="1" dirty="0" smtClean="0">
                <a:solidFill>
                  <a:srgbClr val="FFFF00"/>
                </a:solidFill>
                <a:latin typeface="Lucida Sans" pitchFamily="34" charset="0"/>
              </a:rPr>
              <a:t>Conteúdo Normativo dos Direitos Fundamentais </a:t>
            </a:r>
            <a:r>
              <a:rPr lang="pt-BR" sz="2400" b="1" dirty="0" smtClean="0">
                <a:solidFill>
                  <a:srgbClr val="FFFF00"/>
                </a:solidFill>
                <a:latin typeface="Lucida Sans" pitchFamily="34" charset="0"/>
              </a:rPr>
              <a:t>(aspecto formal)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Juridicamente:</a:t>
            </a:r>
            <a:r>
              <a:rPr lang="pt-BR" sz="3600" dirty="0" smtClean="0">
                <a:latin typeface="Lucida Sans" pitchFamily="34" charset="0"/>
              </a:rPr>
              <a:t> </a:t>
            </a:r>
          </a:p>
          <a:p>
            <a:pPr marL="151192" indent="0" algn="ctr" eaLnBrk="1" hangingPunct="1">
              <a:buNone/>
              <a:defRPr/>
            </a:pPr>
            <a:r>
              <a:rPr lang="pt-BR" sz="4800" dirty="0" smtClean="0">
                <a:latin typeface="Times New Roman" pitchFamily="18" charset="0"/>
              </a:rPr>
              <a:t>somente os valores reconhecidos pelo constituinte como merecedores de proteção normativa especial, mesmo que implicitamente.</a:t>
            </a:r>
          </a:p>
          <a:p>
            <a:pPr eaLnBrk="1" hangingPunct="1">
              <a:defRPr/>
            </a:pPr>
            <a:endParaRPr lang="pt-BR" sz="36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 smtClean="0">
                <a:solidFill>
                  <a:srgbClr val="FFFF00"/>
                </a:solidFill>
              </a:rPr>
              <a:t>Conceito de direitos Fundamentais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 algn="ctr" eaLnBrk="1" hangingPunct="1">
              <a:buNone/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“São </a:t>
            </a:r>
            <a:r>
              <a:rPr lang="pt-BR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normas jurídicas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intimamente ligadas à ideia de </a:t>
            </a:r>
            <a:r>
              <a:rPr lang="pt-BR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dignidade da pessoa humana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 de </a:t>
            </a:r>
            <a:r>
              <a:rPr lang="pt-BR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limitação de poder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positivadas no plano </a:t>
            </a:r>
            <a:r>
              <a:rPr lang="pt-BR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Constitucional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 determinado Estado </a:t>
            </a:r>
            <a:r>
              <a:rPr lang="pt-BR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Democrático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 Direito, que por sua importância axiológica, fundamentam e legitimam todo ordenamento jurídico” 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 explicativo em seta para cima 2"/>
          <p:cNvSpPr/>
          <p:nvPr/>
        </p:nvSpPr>
        <p:spPr>
          <a:xfrm>
            <a:off x="1295896" y="4931965"/>
            <a:ext cx="7920880" cy="1944216"/>
          </a:xfrm>
          <a:prstGeom prst="upArrow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77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1192" indent="0" algn="ctr" eaLnBrk="1" hangingPunct="1">
              <a:buNone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São positivados os direitos que possuem uma hierarquia constitucional, portanto, os direitos fundamentais, pelo que já foi visto, possuem hierarquia constitucional.</a:t>
            </a:r>
          </a:p>
          <a:p>
            <a:pPr eaLnBrk="1" hangingPunct="1"/>
            <a:endParaRPr lang="pt-BR" dirty="0"/>
          </a:p>
          <a:p>
            <a:pPr marL="151192" indent="0" eaLnBrk="1" hangingPunct="1">
              <a:buNone/>
            </a:pPr>
            <a:r>
              <a:rPr lang="pt-BR" dirty="0" smtClean="0"/>
              <a:t>                </a:t>
            </a:r>
          </a:p>
          <a:p>
            <a:pPr marL="151192" indent="0" eaLnBrk="1" hangingPunct="1"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Dignidade da pessoa humana e </a:t>
            </a:r>
          </a:p>
          <a:p>
            <a:pPr marL="151192" indent="0" eaLnBrk="1" hangingPunct="1"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limitação de poder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 smtClean="0">
                <a:solidFill>
                  <a:srgbClr val="FFFF00"/>
                </a:solidFill>
              </a:rPr>
              <a:t>Direitos Fundamentais como Diretos Positivados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Dos Direitos e Garantias Fundamentais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51192" indent="0">
              <a:buNone/>
            </a:pPr>
            <a:r>
              <a:rPr lang="pt-BR" sz="3600" dirty="0" smtClean="0">
                <a:latin typeface="Lucida Sans" pitchFamily="34" charset="0"/>
              </a:rPr>
              <a:t>Título II da Constituição Federal de 1988;</a:t>
            </a:r>
            <a:endParaRPr lang="pt-BR" sz="3600" dirty="0">
              <a:latin typeface="Lucida Sans" pitchFamily="34" charset="0"/>
            </a:endParaRPr>
          </a:p>
          <a:p>
            <a:pPr marL="151192" indent="0">
              <a:buNone/>
            </a:pPr>
            <a:r>
              <a:rPr lang="pt-BR" sz="3600" dirty="0" smtClean="0">
                <a:latin typeface="Lucida Sans" pitchFamily="34" charset="0"/>
              </a:rPr>
              <a:t>Será que todos os direitos inseridos neste Título tem relação com o princípio da Dignidade da pessoa humana ou com a limitação de poder?</a:t>
            </a:r>
          </a:p>
          <a:p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5º, XXIX</a:t>
            </a:r>
          </a:p>
          <a:p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7º, XI</a:t>
            </a:r>
          </a:p>
          <a:p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13 §1º.....</a:t>
            </a:r>
            <a:endParaRPr 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 rot="21200380">
            <a:off x="2983461" y="5147989"/>
            <a:ext cx="6571031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Segurança Jurídica</a:t>
            </a:r>
            <a:endParaRPr lang="pt-B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119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Direitos Fundamentais Implícitos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+mj-lt"/>
              </a:rPr>
              <a:t>Os Direitos Fundamentais não se esgotam no Título II, além de estarem em um processo de expansão, podemos localizá-los de maneira difusa na próprias Constituição Federal ou em Leis esparsas.  </a:t>
            </a:r>
            <a:endParaRPr lang="pt-BR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363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Artigo 1º da Constituição Federal de 1988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>
              <a:buNone/>
            </a:pPr>
            <a:r>
              <a:rPr lang="pt-BR" sz="4000" dirty="0" smtClean="0">
                <a:latin typeface="+mj-lt"/>
              </a:rPr>
              <a:t>“A República Federativa do Brasil, formada pela união indissolúvel dos Estados e Municípios e do Distrito Federal, constitui-se em Estado Democrático de Direito e tem como fundamentos: [...] III – a dignidade da pessoa humana</a:t>
            </a:r>
            <a:r>
              <a:rPr lang="pt-BR" sz="4000" dirty="0" smtClean="0"/>
              <a:t>.”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57767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624488" y="4643933"/>
            <a:ext cx="2232248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240112" y="4499917"/>
            <a:ext cx="2448272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863848" y="4499917"/>
            <a:ext cx="1584176" cy="1512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Cláusula de abertura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511920" y="2051645"/>
            <a:ext cx="705678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4031" y="1763924"/>
            <a:ext cx="9072563" cy="5190977"/>
          </a:xfrm>
        </p:spPr>
        <p:txBody>
          <a:bodyPr/>
          <a:lstStyle/>
          <a:p>
            <a:pPr marL="151192" indent="0">
              <a:buNone/>
            </a:pPr>
            <a:endParaRPr lang="pt-BR" dirty="0" smtClean="0"/>
          </a:p>
          <a:p>
            <a:pPr marL="151192" indent="0">
              <a:buNone/>
            </a:pPr>
            <a:r>
              <a:rPr lang="pt-BR" dirty="0" smtClean="0"/>
              <a:t>	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/>
              <a:t>Direitos Fundamentais na Constituição</a:t>
            </a:r>
            <a:endParaRPr lang="pt-BR" sz="2800" b="1" dirty="0" smtClean="0"/>
          </a:p>
          <a:p>
            <a:pPr marL="151192" indent="0">
              <a:buNone/>
            </a:pPr>
            <a:endParaRPr lang="pt-BR" sz="2800" i="1" dirty="0"/>
          </a:p>
          <a:p>
            <a:pPr marL="151192" indent="0">
              <a:buNone/>
            </a:pPr>
            <a:endParaRPr lang="pt-BR" dirty="0" smtClean="0"/>
          </a:p>
          <a:p>
            <a:pPr marL="151192" indent="0">
              <a:buNone/>
            </a:pPr>
            <a:endParaRPr lang="pt-BR" dirty="0" smtClean="0"/>
          </a:p>
          <a:p>
            <a:pPr marL="151192" indent="0">
              <a:buNone/>
            </a:pPr>
            <a:r>
              <a:rPr lang="pt-BR" sz="2800" dirty="0" smtClean="0"/>
              <a:t>   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Título II		     Decorrentes	                           Decorrentes</a:t>
            </a:r>
          </a:p>
          <a:p>
            <a:pPr marL="151192" indent="0">
              <a:buNone/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arts.5º a 17		   dos Princípios	             de Tratados</a:t>
            </a:r>
          </a:p>
          <a:p>
            <a:pPr marL="151192" indent="0">
              <a:buNone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art. 5º, § 2º	                         art. 5º, §§ 2º e 3º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4824288" y="3203773"/>
            <a:ext cx="0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511920" y="3727888"/>
            <a:ext cx="70567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511920" y="3727888"/>
            <a:ext cx="0" cy="7720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4824288" y="3727888"/>
            <a:ext cx="0" cy="7720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8424688" y="3707829"/>
            <a:ext cx="0" cy="20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8568704" y="3707829"/>
            <a:ext cx="0" cy="9361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48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Uso da Expressão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>
              <a:buNone/>
            </a:pPr>
            <a:r>
              <a:rPr lang="pt-BR" sz="4000" dirty="0" smtClean="0">
                <a:latin typeface="+mj-lt"/>
              </a:rPr>
              <a:t>Direitos humanos – art. 4º, II</a:t>
            </a:r>
          </a:p>
          <a:p>
            <a:pPr marL="151192" indent="0">
              <a:buNone/>
            </a:pPr>
            <a:r>
              <a:rPr lang="pt-BR" sz="4000" dirty="0" smtClean="0">
                <a:latin typeface="+mj-lt"/>
              </a:rPr>
              <a:t>Direitos e garantias fundamentais – epígrafe do Título II e art. 5º § 1º</a:t>
            </a:r>
          </a:p>
          <a:p>
            <a:pPr marL="151192" indent="0">
              <a:buNone/>
            </a:pPr>
            <a:r>
              <a:rPr lang="pt-BR" sz="4000" dirty="0" smtClean="0">
                <a:latin typeface="+mj-lt"/>
              </a:rPr>
              <a:t>Direitos e liberdades constitucionais – art. 5º, LXXI</a:t>
            </a:r>
          </a:p>
          <a:p>
            <a:pPr marL="151192" indent="0">
              <a:buNone/>
            </a:pPr>
            <a:r>
              <a:rPr lang="pt-BR" sz="4000" dirty="0" smtClean="0">
                <a:latin typeface="+mj-lt"/>
              </a:rPr>
              <a:t>Direitos e garantias individuais – at. 60, § 4º, IV </a:t>
            </a:r>
            <a:endParaRPr lang="pt-BR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454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Direitos Fundamentais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 algn="ctr">
              <a:buNone/>
            </a:pPr>
            <a:r>
              <a:rPr lang="pt-BR" sz="4400" dirty="0" smtClean="0">
                <a:latin typeface="+mj-lt"/>
              </a:rPr>
              <a:t>Direitos Fundamentais se aplicam para os direitos do ser humano que estão positivados na esfera do Direito Constitucional positivo de um dado Estado.</a:t>
            </a:r>
          </a:p>
        </p:txBody>
      </p:sp>
    </p:spTree>
    <p:extLst>
      <p:ext uri="{BB962C8B-B14F-4D97-AF65-F5344CB8AC3E}">
        <p14:creationId xmlns:p14="http://schemas.microsoft.com/office/powerpoint/2010/main" val="380683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Conteúdo Programático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51192" indent="0">
              <a:buNone/>
            </a:pPr>
            <a:r>
              <a:rPr lang="pt-BR" sz="3600" dirty="0" smtClean="0"/>
              <a:t>Direitos Fundamentais na Constituição Federal de 1988.</a:t>
            </a:r>
          </a:p>
          <a:p>
            <a:r>
              <a:rPr lang="pt-BR" sz="3600" dirty="0" smtClean="0"/>
              <a:t>Dignidade da Pessoa Humana, o Princípio violado;</a:t>
            </a:r>
          </a:p>
          <a:p>
            <a:pPr lvl="1"/>
            <a:r>
              <a:rPr lang="pt-BR" sz="3600" dirty="0"/>
              <a:t>Homem, problema da sociedade brasileira;</a:t>
            </a:r>
          </a:p>
          <a:p>
            <a:pPr lvl="1"/>
            <a:r>
              <a:rPr lang="pt-BR" sz="3600" dirty="0"/>
              <a:t>Todos são iguais perante a lei: </a:t>
            </a:r>
          </a:p>
          <a:p>
            <a:pPr lvl="1"/>
            <a:r>
              <a:rPr lang="pt-BR" sz="3600" dirty="0"/>
              <a:t>Um dever ético e jurídico;</a:t>
            </a:r>
          </a:p>
          <a:p>
            <a:r>
              <a:rPr lang="pt-BR" sz="4000" dirty="0"/>
              <a:t>Discriminação: </a:t>
            </a:r>
            <a:endParaRPr lang="pt-BR" sz="4000" dirty="0" smtClean="0"/>
          </a:p>
          <a:p>
            <a:pPr lvl="1"/>
            <a:r>
              <a:rPr lang="pt-BR" sz="3200" dirty="0" smtClean="0"/>
              <a:t>Negativa </a:t>
            </a:r>
            <a:r>
              <a:rPr lang="pt-BR" sz="3200" dirty="0"/>
              <a:t>e Positiva - Conceito</a:t>
            </a:r>
            <a:r>
              <a:rPr lang="pt-BR" sz="3200" dirty="0" smtClean="0"/>
              <a:t>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35295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Direitos Humanos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>
              <a:buNone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Guardaria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relação com documentos de Direito Internacional, são posições jurídicas que se reconhece ao ser humano que não depende de vínculo com ordenamento constitucional algum.</a:t>
            </a:r>
          </a:p>
          <a:p>
            <a:pPr marL="151192" indent="0">
              <a:buNone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Aspiram validade universal;</a:t>
            </a:r>
          </a:p>
          <a:p>
            <a:pPr marL="151192" indent="0">
              <a:buNone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Caráter 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supranacional.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51192" indent="0">
              <a:buNone/>
            </a:pPr>
            <a:endParaRPr lang="pt-BR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11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80624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3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21392BD-62E3-4428-B7A8-DFE085A2D458}" type="slidenum">
              <a:rPr lang="pt-BR"/>
              <a:pPr/>
              <a:t>52</a:t>
            </a:fld>
            <a:endParaRPr lang="pt-BR"/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9056813" y="6850957"/>
            <a:ext cx="549534" cy="40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7" tIns="51588" rIns="99207" bIns="51588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fld id="{9FE86ADA-02A4-42A1-922E-64196DAB97DE}" type="slidenum">
              <a:rPr lang="pt-BR" sz="1300">
                <a:latin typeface="Tahoma" pitchFamily="32" charset="0"/>
                <a:cs typeface="Tahoma" pitchFamily="32" charset="0"/>
              </a:rPr>
              <a:pPr algn="ctr">
                <a:lnSpc>
                  <a:spcPct val="100000"/>
                </a:lnSpc>
                <a:buClrTx/>
                <a:buFontTx/>
                <a:buNone/>
              </a:pPr>
              <a:t>52</a:t>
            </a:fld>
            <a:endParaRPr lang="pt-BR" sz="1300">
              <a:latin typeface="Tahoma" pitchFamily="32" charset="0"/>
              <a:cs typeface="Tahoma" pitchFamily="32" charset="0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984623" y="2381648"/>
            <a:ext cx="7581470" cy="277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endParaRPr lang="pt-BR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233139" y="2259153"/>
            <a:ext cx="3323457" cy="51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207" tIns="49604" rIns="99207" bIns="49604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Direitos Humanos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95037" y="2763132"/>
            <a:ext cx="9214322" cy="80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207" tIns="49604" rIns="99207" bIns="49604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ligados à dignidade da pessoa humana.</a:t>
            </a:r>
          </a:p>
          <a:p>
            <a:pPr>
              <a:buClrTx/>
              <a:buFontTx/>
              <a:buNone/>
            </a:pP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Positivados no plano Internacional através de tratados.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210388" y="671971"/>
            <a:ext cx="3543969" cy="51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207" tIns="49604" rIns="99207" bIns="49604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Direitos do Homem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791840" y="1175950"/>
            <a:ext cx="7972704" cy="80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207" tIns="49604" rIns="99207" bIns="49604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ligados à dignidade da pessoa humana.</a:t>
            </a:r>
          </a:p>
          <a:p>
            <a:pPr>
              <a:buClrTx/>
              <a:buFontTx/>
              <a:buNone/>
            </a:pP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positivados.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215638" y="4243568"/>
            <a:ext cx="4133756" cy="51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207" tIns="49604" rIns="99207" bIns="49604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Direitos Fundamentais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95037" y="4961037"/>
            <a:ext cx="9128566" cy="151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7" tIns="49604" rIns="99207" bIns="49604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ligados à dignidade da pessoa humana e à limitação de poder</a:t>
            </a:r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Positivados </a:t>
            </a: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 </a:t>
            </a: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interno, geralmente através de normas constitucionais</a:t>
            </a:r>
            <a:r>
              <a:rPr lang="pt-BR" sz="28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9764188"/>
      </p:ext>
    </p:extLst>
  </p:cSld>
  <p:clrMapOvr>
    <a:masterClrMapping/>
  </p:clrMapOvr>
  <p:transition spd="med">
    <p:wipe dir="u"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33352" y="1763613"/>
            <a:ext cx="7981672" cy="28401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9600" b="1" cap="none" spc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Geração dos </a:t>
            </a:r>
          </a:p>
          <a:p>
            <a:pPr algn="ctr"/>
            <a:r>
              <a:rPr lang="pt-BR" sz="9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t-BR" sz="9600" b="1" cap="none" spc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ireitos</a:t>
            </a:r>
            <a:endParaRPr lang="pt-BR" sz="9600" b="1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692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9.22254E-7 3.1737E-6 L 9.22254E-7 -0.07205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3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4297 -0.19198 L -0.04297 -0.2640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3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Direitos de Primeira Geração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pt-BR" sz="5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Direitos </a:t>
            </a:r>
            <a:r>
              <a:rPr lang="pt-BR" sz="5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individuais </a:t>
            </a:r>
            <a:r>
              <a:rPr lang="pt-BR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são direitos da pessoa humana em relação ao </a:t>
            </a:r>
            <a:r>
              <a:rPr lang="pt-BR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Estado.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pt-BR" sz="5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Característica:</a:t>
            </a:r>
            <a:r>
              <a:rPr lang="pt-BR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obrigação </a:t>
            </a:r>
            <a:r>
              <a:rPr lang="pt-BR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não-fazer </a:t>
            </a:r>
            <a:r>
              <a:rPr lang="pt-BR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Prestação Negativa </a:t>
            </a:r>
            <a:r>
              <a:rPr lang="pt-BR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por parte do Estado. </a:t>
            </a:r>
            <a:endParaRPr lang="pt-BR" sz="5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pt-BR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Direitos </a:t>
            </a:r>
            <a:r>
              <a:rPr lang="pt-BR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civis e políticos, compreendidos nas liberdades clássicas </a:t>
            </a:r>
            <a:r>
              <a:rPr lang="pt-BR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liberdade</a:t>
            </a:r>
            <a:r>
              <a:rPr lang="pt-BR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propriedade, vida e </a:t>
            </a:r>
            <a:r>
              <a:rPr lang="pt-BR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segurança. </a:t>
            </a:r>
          </a:p>
          <a:p>
            <a:pPr marL="151192" indent="0">
              <a:lnSpc>
                <a:spcPct val="170000"/>
              </a:lnSpc>
              <a:buNone/>
            </a:pPr>
            <a:endParaRPr lang="pt-BR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70000"/>
              </a:lnSpc>
            </a:pPr>
            <a:endParaRPr lang="pt-BR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70000"/>
              </a:lnSpc>
            </a:pPr>
            <a:endParaRPr lang="pt-B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70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Direitos de Segunda Geração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Direitos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sociais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correspondem aos direitos econômicos, sociais e culturais. </a:t>
            </a: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Obriga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ao Estado a fazer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Prestação Positiva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em benefício da pessoa que necessite desses direitos. </a:t>
            </a: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ações do Estado devem estar motivadas e orientadas para atender a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justiça social. 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48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Direitos de Terceira Geração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Direitos 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coletivos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são também denominados direitos de solidariedade e fraternidade. 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Estado tem obrigação de proteger a coletividade de pessoas, não o ser humano de forma isolada. 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Meio 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ambiente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qualidade de vida, paz, autodeterminação dos povos, defesa do consumidor, da criança, do idoso. </a:t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20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Terceiro Encontro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>
              <a:buNone/>
            </a:pPr>
            <a:endParaRPr lang="pt-BR" sz="7200" dirty="0" smtClean="0"/>
          </a:p>
          <a:p>
            <a:pPr marL="151192" indent="0">
              <a:buNone/>
            </a:pPr>
            <a:r>
              <a:rPr lang="pt-BR" sz="7200" dirty="0" smtClean="0"/>
              <a:t>15 de junho de 2010</a:t>
            </a:r>
            <a:endParaRPr lang="pt-BR" sz="7200" dirty="0"/>
          </a:p>
        </p:txBody>
      </p:sp>
    </p:spTree>
    <p:extLst>
      <p:ext uri="{BB962C8B-B14F-4D97-AF65-F5344CB8AC3E}">
        <p14:creationId xmlns:p14="http://schemas.microsoft.com/office/powerpoint/2010/main" val="39275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103370"/>
              </p:ext>
            </p:extLst>
          </p:nvPr>
        </p:nvGraphicFramePr>
        <p:xfrm>
          <a:off x="215777" y="323455"/>
          <a:ext cx="9552897" cy="7039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4299"/>
                <a:gridCol w="3184299"/>
                <a:gridCol w="3184299"/>
              </a:tblGrid>
              <a:tr h="11654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800" dirty="0" smtClean="0"/>
                        <a:t>1ª Geração</a:t>
                      </a:r>
                      <a:endParaRPr lang="pt-BR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800" dirty="0" smtClean="0"/>
                        <a:t>2ª Geração</a:t>
                      </a:r>
                      <a:endParaRPr lang="pt-BR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 smtClean="0"/>
                        <a:t>3ª Geração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1654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28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Liberdade </a:t>
                      </a:r>
                      <a:endParaRPr lang="pt-BR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pt-BR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Igualdade</a:t>
                      </a:r>
                      <a:endParaRPr lang="pt-B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pt-BR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Fraternidade</a:t>
                      </a:r>
                      <a:endParaRPr lang="pt-B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E2635"/>
                    </a:solidFill>
                  </a:tcPr>
                </a:tc>
              </a:tr>
              <a:tr h="116544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Direitos</a:t>
                      </a:r>
                      <a:r>
                        <a:rPr lang="pt-BR" baseline="0" dirty="0" smtClean="0"/>
                        <a:t> Negativos</a:t>
                      </a:r>
                    </a:p>
                    <a:p>
                      <a:pPr algn="ctr"/>
                      <a:r>
                        <a:rPr lang="pt-BR" baseline="0" dirty="0" smtClean="0"/>
                        <a:t> obrigação de </a:t>
                      </a:r>
                      <a:r>
                        <a:rPr lang="pt-BR" b="1" baseline="0" dirty="0" smtClean="0"/>
                        <a:t>não</a:t>
                      </a:r>
                      <a:r>
                        <a:rPr lang="pt-BR" baseline="0" dirty="0" smtClean="0"/>
                        <a:t> fazer do Estado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Direitos a Prestação o Estado deve agir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116544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Direitos civis e políticos:</a:t>
                      </a:r>
                    </a:p>
                    <a:p>
                      <a:pPr algn="ctr"/>
                      <a:r>
                        <a:rPr lang="pt-BR" dirty="0" smtClean="0"/>
                        <a:t>Liberdade política, de expressão,</a:t>
                      </a:r>
                      <a:r>
                        <a:rPr lang="pt-BR" baseline="0" dirty="0" smtClean="0"/>
                        <a:t> religiosa, comercial.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Direitos sociais, econômicos e culturais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Direito ao desenvolvimento, ao meio ambiente sadio, direito</a:t>
                      </a:r>
                      <a:r>
                        <a:rPr lang="pt-BR" baseline="0" dirty="0" smtClean="0"/>
                        <a:t> à paz.</a:t>
                      </a:r>
                      <a:endParaRPr lang="pt-BR" dirty="0"/>
                    </a:p>
                  </a:txBody>
                  <a:tcPr/>
                </a:tc>
              </a:tr>
              <a:tr h="1165444">
                <a:tc>
                  <a:txBody>
                    <a:bodyPr/>
                    <a:lstStyle/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Direitos</a:t>
                      </a:r>
                      <a:r>
                        <a:rPr lang="pt-BR" baseline="0" dirty="0" smtClean="0"/>
                        <a:t> individuais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Direitos de uma coletividade</a:t>
                      </a:r>
                      <a:r>
                        <a:rPr lang="pt-BR" baseline="0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Direitos de toda</a:t>
                      </a:r>
                      <a:r>
                        <a:rPr lang="pt-BR" baseline="0" dirty="0" smtClean="0"/>
                        <a:t> a Humanidade</a:t>
                      </a:r>
                      <a:endParaRPr lang="pt-BR" dirty="0"/>
                    </a:p>
                  </a:txBody>
                  <a:tcPr/>
                </a:tc>
              </a:tr>
              <a:tr h="1165444">
                <a:tc>
                  <a:txBody>
                    <a:bodyPr/>
                    <a:lstStyle/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Estado Liberal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Estado social e Estado democrático e social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Estado social e Estado democrático e social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67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oogle.com.br/url?source=imgres&amp;ct=img&amp;q=http://doisdedosdeprosa.files.wordpress.com/2007/07/greve.jpg&amp;sa=X&amp;ei=_aYTTMOHN4OClAf4-8SODA&amp;ved=0CAQQ8wc4FA&amp;usg=AFQjCNGFMtryjqOlI_1LRzqt9_tWXqZw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5"/>
            <a:ext cx="10177982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50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Conteúdo Programático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1192" lvl="0" indent="0">
              <a:buNone/>
            </a:pPr>
            <a:r>
              <a:rPr lang="pt-BR" sz="5400" dirty="0"/>
              <a:t>Respeito à vida:</a:t>
            </a:r>
          </a:p>
          <a:p>
            <a:pPr marL="151192" indent="0">
              <a:buNone/>
            </a:pPr>
            <a:r>
              <a:rPr lang="pt-BR" sz="3200" dirty="0"/>
              <a:t> </a:t>
            </a:r>
          </a:p>
          <a:p>
            <a:pPr lvl="1"/>
            <a:r>
              <a:rPr lang="pt-BR" sz="4000" dirty="0"/>
              <a:t>Pena de morte;</a:t>
            </a:r>
          </a:p>
          <a:p>
            <a:pPr lvl="1"/>
            <a:r>
              <a:rPr lang="pt-BR" sz="4000" dirty="0"/>
              <a:t>Bioética;</a:t>
            </a:r>
          </a:p>
          <a:p>
            <a:pPr lvl="1"/>
            <a:r>
              <a:rPr lang="pt-BR" sz="4000" dirty="0"/>
              <a:t>Autonomia da vontade;</a:t>
            </a:r>
          </a:p>
          <a:p>
            <a:pPr lvl="1"/>
            <a:r>
              <a:rPr lang="pt-BR" sz="4000" dirty="0"/>
              <a:t>O homem e o príncipe;</a:t>
            </a:r>
          </a:p>
          <a:p>
            <a:pPr lvl="1"/>
            <a:r>
              <a:rPr lang="pt-BR" sz="4000" dirty="0"/>
              <a:t>Hermenêutica.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89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400" dirty="0" smtClean="0"/>
              <a:t>Observação  </a:t>
            </a:r>
            <a:r>
              <a:rPr lang="pt-BR" sz="4400" dirty="0"/>
              <a:t>Art. 37, VII da CF/88</a:t>
            </a:r>
            <a:br>
              <a:rPr lang="pt-BR" sz="4400" dirty="0"/>
            </a:b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>
              <a:buNone/>
            </a:pPr>
            <a:r>
              <a:rPr lang="pt-BR" sz="4400" b="1" dirty="0" smtClean="0">
                <a:solidFill>
                  <a:schemeClr val="bg1"/>
                </a:solidFill>
              </a:rPr>
              <a:t>Eficácia </a:t>
            </a:r>
            <a:r>
              <a:rPr lang="pt-BR" sz="4400" b="1" dirty="0">
                <a:solidFill>
                  <a:schemeClr val="bg1"/>
                </a:solidFill>
              </a:rPr>
              <a:t>plena </a:t>
            </a:r>
            <a:r>
              <a:rPr lang="pt-BR" sz="4400" b="1" dirty="0" smtClean="0">
                <a:solidFill>
                  <a:schemeClr val="bg1"/>
                </a:solidFill>
              </a:rPr>
              <a:t>;</a:t>
            </a:r>
            <a:endParaRPr lang="pt-BR" sz="4400" dirty="0">
              <a:solidFill>
                <a:schemeClr val="bg1"/>
              </a:solidFill>
            </a:endParaRPr>
          </a:p>
          <a:p>
            <a:pPr marL="151192" indent="0">
              <a:buNone/>
            </a:pPr>
            <a:r>
              <a:rPr lang="pt-BR" sz="4400" b="1" dirty="0" smtClean="0">
                <a:solidFill>
                  <a:schemeClr val="bg1"/>
                </a:solidFill>
              </a:rPr>
              <a:t>Eficácia limitada; </a:t>
            </a:r>
          </a:p>
          <a:p>
            <a:pPr marL="151192" indent="0">
              <a:buNone/>
            </a:pPr>
            <a:endParaRPr lang="pt-BR" sz="4400" b="1" dirty="0">
              <a:solidFill>
                <a:schemeClr val="bg1"/>
              </a:solidFill>
            </a:endParaRPr>
          </a:p>
          <a:p>
            <a:pPr marL="151192" indent="0">
              <a:buNone/>
            </a:pPr>
            <a:r>
              <a:rPr lang="pt-BR" sz="3600" dirty="0" smtClean="0">
                <a:solidFill>
                  <a:schemeClr val="bg1"/>
                </a:solidFill>
              </a:rPr>
              <a:t>O </a:t>
            </a:r>
            <a:r>
              <a:rPr lang="pt-BR" sz="3600" dirty="0">
                <a:solidFill>
                  <a:schemeClr val="bg1"/>
                </a:solidFill>
              </a:rPr>
              <a:t>direito de greve será exercido nos termos e nos limites definidos em lei </a:t>
            </a:r>
            <a:r>
              <a:rPr lang="pt-BR" sz="3600" dirty="0" smtClean="0">
                <a:solidFill>
                  <a:schemeClr val="bg1"/>
                </a:solidFill>
              </a:rPr>
              <a:t>específica </a:t>
            </a:r>
            <a:r>
              <a:rPr lang="pt-BR" sz="3600" dirty="0">
                <a:solidFill>
                  <a:schemeClr val="bg1"/>
                </a:solidFill>
              </a:rPr>
              <a:t>(art. 37, VII da CF). </a:t>
            </a:r>
            <a:r>
              <a:rPr lang="pt-BR" sz="3600" dirty="0"/>
              <a:t> </a:t>
            </a:r>
          </a:p>
          <a:p>
            <a:pPr marL="151192" indent="0">
              <a:buNone/>
            </a:pP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54587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Supremo Tribunal Federal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51192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Regulamentou </a:t>
            </a:r>
            <a:r>
              <a:rPr lang="pt-BR" dirty="0">
                <a:solidFill>
                  <a:schemeClr val="bg1"/>
                </a:solidFill>
              </a:rPr>
              <a:t>o direito de greve dos servidores públicos, determinando que a </a:t>
            </a:r>
            <a:r>
              <a:rPr lang="pt-BR" dirty="0" smtClean="0">
                <a:solidFill>
                  <a:schemeClr val="bg1"/>
                </a:solidFill>
              </a:rPr>
              <a:t>Lei 7.783/89, </a:t>
            </a:r>
            <a:r>
              <a:rPr lang="pt-BR" dirty="0">
                <a:solidFill>
                  <a:schemeClr val="bg1"/>
                </a:solidFill>
              </a:rPr>
              <a:t>passe a valer também para os servidores públicos, enquanto o Congresso Nacional não legislar sobre o assunto. Da decisão divergiram parcialmente os ministros Ricardo </a:t>
            </a:r>
            <a:r>
              <a:rPr lang="pt-BR" dirty="0" err="1">
                <a:solidFill>
                  <a:schemeClr val="bg1"/>
                </a:solidFill>
              </a:rPr>
              <a:t>Lewandowski</a:t>
            </a:r>
            <a:r>
              <a:rPr lang="pt-BR" dirty="0">
                <a:solidFill>
                  <a:schemeClr val="bg1"/>
                </a:solidFill>
              </a:rPr>
              <a:t>, Joaquim Barbosa e Marco Aurélio, que estabeleciam condições para a utilização da lei de greve, considerando a especificidade do setor público, já que a  norma foi feita visando o setor privado, e limitavam a decisão às categorias representadas pelos sindicatos requerentes.</a:t>
            </a:r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945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124" y="467469"/>
            <a:ext cx="993685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/>
              <a:t>O presidente nacional da </a:t>
            </a:r>
            <a:r>
              <a:rPr lang="pt-BR" b="1" dirty="0" smtClean="0"/>
              <a:t>OAB, </a:t>
            </a:r>
            <a:r>
              <a:rPr lang="pt-BR" b="1" dirty="0"/>
              <a:t>Cezar Britto, afirmou que o direito de greve é um princípio fundamental, inerente a todo e qualquer serviço e que, ao decidir pela aplicação da legislação da iniciativa privada ao servidor público, o </a:t>
            </a:r>
            <a:r>
              <a:rPr lang="pt-BR" b="1" dirty="0" smtClean="0"/>
              <a:t>STF </a:t>
            </a:r>
            <a:r>
              <a:rPr lang="pt-BR" b="1" dirty="0"/>
              <a:t>nada mais fez do que suprir a omissão legislativa existente. “O Congresso já havia decidido a forma em que se exerceria o direito de greve na iniciativa privada. Tão somente se estendeu esse direito. O </a:t>
            </a:r>
            <a:r>
              <a:rPr lang="pt-BR" b="1" dirty="0" smtClean="0"/>
              <a:t>STF </a:t>
            </a:r>
            <a:r>
              <a:rPr lang="pt-BR" b="1" dirty="0"/>
              <a:t>não inovou, não criou, apenas regulamentou no Brasil”. </a:t>
            </a:r>
            <a:r>
              <a:rPr lang="pt-BR" b="1" dirty="0" smtClean="0"/>
              <a:t>“</a:t>
            </a:r>
            <a:r>
              <a:rPr lang="pt-BR" b="1" dirty="0"/>
              <a:t>Essa é uma decisão importante, independentemente do mérito da decisão, se é boa ou não para o servidor público, se garante ou não a essencialidade do serviço, ela é importante porque preenche um vazio legislativo”. </a:t>
            </a:r>
          </a:p>
        </p:txBody>
      </p:sp>
    </p:spTree>
    <p:extLst>
      <p:ext uri="{BB962C8B-B14F-4D97-AF65-F5344CB8AC3E}">
        <p14:creationId xmlns:p14="http://schemas.microsoft.com/office/powerpoint/2010/main" val="259022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5776" y="467469"/>
            <a:ext cx="97210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/>
              <a:t>A decisão pretoriana permitirá que o órgão público atingido por greve peça a um tribunal a decretação de sua ilegalidade, a proibição de piquetes, a desocupação de locais e a autorização para não pagar os dias parados. O pedido será feito ao </a:t>
            </a:r>
            <a:r>
              <a:rPr lang="pt-BR" sz="3200" b="1" dirty="0" smtClean="0"/>
              <a:t>TJ, </a:t>
            </a:r>
            <a:r>
              <a:rPr lang="pt-BR" sz="3200" b="1" dirty="0"/>
              <a:t>se for servidor estadual e municipal, e </a:t>
            </a:r>
            <a:r>
              <a:rPr lang="pt-BR" sz="3200" b="1" dirty="0" smtClean="0"/>
              <a:t>TRF </a:t>
            </a:r>
            <a:r>
              <a:rPr lang="pt-BR" sz="3200" b="1" dirty="0"/>
              <a:t>ou </a:t>
            </a:r>
            <a:r>
              <a:rPr lang="pt-BR" sz="3200" b="1" dirty="0" smtClean="0"/>
              <a:t>STJ, </a:t>
            </a:r>
            <a:r>
              <a:rPr lang="pt-BR" sz="3200" b="1" dirty="0"/>
              <a:t>caso envolva servidor federal, disse o ministro Gilmar Mendes.</a:t>
            </a:r>
          </a:p>
        </p:txBody>
      </p:sp>
    </p:spTree>
    <p:extLst>
      <p:ext uri="{BB962C8B-B14F-4D97-AF65-F5344CB8AC3E}">
        <p14:creationId xmlns:p14="http://schemas.microsoft.com/office/powerpoint/2010/main" val="61374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paralisa?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>
              <a:buNone/>
            </a:pP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Lista de serviços do setor privado</a:t>
            </a: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 de tráfego aéreo;</a:t>
            </a: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Saúde;</a:t>
            </a: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Telecomunicações</a:t>
            </a:r>
            <a:r>
              <a:rPr lang="pt-BR" dirty="0" smtClean="0">
                <a:solidFill>
                  <a:schemeClr val="bg1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endParaRPr lang="pt-BR" dirty="0">
              <a:solidFill>
                <a:schemeClr val="bg1"/>
              </a:solidFill>
            </a:endParaRPr>
          </a:p>
          <a:p>
            <a:pPr marL="151192" indent="0" algn="ctr">
              <a:buNone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serviço público não poderá ser interrompido: os grevistas terão de manter pelo menos 30% das atividades</a:t>
            </a:r>
          </a:p>
        </p:txBody>
      </p:sp>
    </p:spTree>
    <p:extLst>
      <p:ext uri="{BB962C8B-B14F-4D97-AF65-F5344CB8AC3E}">
        <p14:creationId xmlns:p14="http://schemas.microsoft.com/office/powerpoint/2010/main" val="42697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Min. Eros Grau (voto MI 712)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4031" y="1475582"/>
            <a:ext cx="9072563" cy="5479320"/>
          </a:xfrm>
        </p:spPr>
        <p:txBody>
          <a:bodyPr>
            <a:normAutofit fontScale="92500" lnSpcReduction="10000"/>
          </a:bodyPr>
          <a:lstStyle/>
          <a:p>
            <a:pPr marL="151192" indent="0" algn="ctr">
              <a:lnSpc>
                <a:spcPct val="150000"/>
              </a:lnSpc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greve é a arma mais eficaz de que dispõem os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trabalhadores 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meio para a obtenção de melhoria em suas condições de vida. Consubstancia um </a:t>
            </a:r>
            <a:r>
              <a:rPr lang="pt-BR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 de fato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por isso mesmo que, tal como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positivado,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princípio no texto constitucional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9º,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recebe concreção, imediata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 aplicabilidade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inquestionável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direito fundamental de natureza instrumental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88289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72822"/>
              </p:ext>
            </p:extLst>
          </p:nvPr>
        </p:nvGraphicFramePr>
        <p:xfrm>
          <a:off x="215777" y="323455"/>
          <a:ext cx="9552897" cy="7039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4299"/>
                <a:gridCol w="3184299"/>
                <a:gridCol w="3184299"/>
              </a:tblGrid>
              <a:tr h="11654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800" dirty="0" smtClean="0"/>
                        <a:t>1ª Geração</a:t>
                      </a:r>
                      <a:endParaRPr lang="pt-BR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800" dirty="0" smtClean="0"/>
                        <a:t>2ª Geração</a:t>
                      </a:r>
                      <a:endParaRPr lang="pt-BR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 smtClean="0"/>
                        <a:t>3ª Geração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1654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28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Liberdade </a:t>
                      </a:r>
                      <a:endParaRPr lang="pt-BR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pt-BR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Igualdade</a:t>
                      </a:r>
                      <a:endParaRPr lang="pt-B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pt-BR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Fraternidade</a:t>
                      </a:r>
                      <a:endParaRPr lang="pt-B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E2635"/>
                    </a:solidFill>
                  </a:tcPr>
                </a:tc>
              </a:tr>
              <a:tr h="116544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Direitos</a:t>
                      </a:r>
                      <a:r>
                        <a:rPr lang="pt-BR" baseline="0" dirty="0" smtClean="0"/>
                        <a:t> Negativos</a:t>
                      </a:r>
                    </a:p>
                    <a:p>
                      <a:pPr algn="ctr"/>
                      <a:r>
                        <a:rPr lang="pt-BR" baseline="0" dirty="0" smtClean="0"/>
                        <a:t> obrigação de </a:t>
                      </a:r>
                      <a:r>
                        <a:rPr lang="pt-BR" b="1" baseline="0" dirty="0" smtClean="0"/>
                        <a:t>não</a:t>
                      </a:r>
                      <a:r>
                        <a:rPr lang="pt-BR" baseline="0" dirty="0" smtClean="0"/>
                        <a:t> fazer do Estado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Direitos a Prestação o Estado deve agir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116544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Direitos civis e políticos:</a:t>
                      </a:r>
                    </a:p>
                    <a:p>
                      <a:pPr algn="ctr"/>
                      <a:r>
                        <a:rPr lang="pt-BR" dirty="0" smtClean="0"/>
                        <a:t>Liberdade política, de expressão,</a:t>
                      </a:r>
                      <a:r>
                        <a:rPr lang="pt-BR" baseline="0" dirty="0" smtClean="0"/>
                        <a:t> religiosa, comercial.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Direitos sociais, econômicos e culturais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Direito ao desenvolvimento, ao meio ambiente sadio, direito</a:t>
                      </a:r>
                      <a:r>
                        <a:rPr lang="pt-BR" baseline="0" dirty="0" smtClean="0"/>
                        <a:t> à paz.</a:t>
                      </a:r>
                      <a:endParaRPr lang="pt-BR" dirty="0"/>
                    </a:p>
                  </a:txBody>
                  <a:tcPr/>
                </a:tc>
              </a:tr>
              <a:tr h="1165444">
                <a:tc>
                  <a:txBody>
                    <a:bodyPr/>
                    <a:lstStyle/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Direitos</a:t>
                      </a:r>
                      <a:r>
                        <a:rPr lang="pt-BR" baseline="0" dirty="0" smtClean="0"/>
                        <a:t> individuais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Direitos de uma coletividade</a:t>
                      </a:r>
                      <a:r>
                        <a:rPr lang="pt-BR" baseline="0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Direitos de toda</a:t>
                      </a:r>
                      <a:r>
                        <a:rPr lang="pt-BR" baseline="0" dirty="0" smtClean="0"/>
                        <a:t> a Humanidade</a:t>
                      </a:r>
                      <a:endParaRPr lang="pt-BR" dirty="0"/>
                    </a:p>
                  </a:txBody>
                  <a:tcPr/>
                </a:tc>
              </a:tr>
              <a:tr h="1165444">
                <a:tc>
                  <a:txBody>
                    <a:bodyPr/>
                    <a:lstStyle/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Estado Liberal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Estado social e Estado democrático e social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Estado social e Estado democrático e social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16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Preâmbulo da declaração Francesa</a:t>
            </a:r>
            <a:endParaRPr lang="pt-B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51192" indent="0">
              <a:buNone/>
            </a:pPr>
            <a:r>
              <a:rPr lang="pt-BR" sz="4000" dirty="0" smtClean="0"/>
              <a:t>“Os representantes do povo francês, constituídos em Assembleia Nacional, considerando que a ignorância, o esquecimento ou o desprezo dos direitos do homem são as únicas causas das desgraças públicas e da corrupção dos governos, resolvem expor, numa declaração solene, os direitos naturais, inalienáveis, e sagrados do homem</a:t>
            </a:r>
            <a:r>
              <a:rPr lang="pt-BR" dirty="0" smtClean="0"/>
              <a:t>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058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4ª Geração de Direitos Fundamentais</a:t>
            </a:r>
            <a:endParaRPr lang="pt-B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 algn="ctr">
              <a:buNone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Há preocupação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política que os avanços tecnológicos impõem ao meio social e que afetam as estruturas econômicas, culturais e jurídicas vigentes. Os d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ireitos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fundamentais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quarta geração refletem a posição política do homem num mundo globalizado. </a:t>
            </a:r>
          </a:p>
        </p:txBody>
      </p:sp>
    </p:spTree>
    <p:extLst>
      <p:ext uri="{BB962C8B-B14F-4D97-AF65-F5344CB8AC3E}">
        <p14:creationId xmlns:p14="http://schemas.microsoft.com/office/powerpoint/2010/main" val="7369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02381" y="1547589"/>
            <a:ext cx="9001000" cy="6045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1192" indent="0">
              <a:buNone/>
            </a:pP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capacidade 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"estar" 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mundo, sem limitações geográficas, e tendo como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"fronteiras" 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valores morais, culturais e tecnológicos que fazem o Direito redimensionar </a:t>
            </a:r>
            <a:r>
              <a:rPr lang="pt-B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dignidade do 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homem num novo espaço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cibernético globalizado </a:t>
            </a:r>
            <a:r>
              <a:rPr lang="pt-B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exige 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Direito uma nova construção de </a:t>
            </a:r>
            <a:r>
              <a:rPr lang="pt-B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normas que 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tenham a capacidade de compatibilizar os direitos consolidados ao longo desses mais de três séculos de história constitucional e as novas perspectivas que se apresentam à realidade humana</a:t>
            </a:r>
            <a:r>
              <a:rPr lang="pt-BR" sz="3200" dirty="0"/>
              <a:t>.</a:t>
            </a:r>
          </a:p>
        </p:txBody>
      </p:sp>
      <p:sp>
        <p:nvSpPr>
          <p:cNvPr id="3" name="Retângulo 2"/>
          <p:cNvSpPr/>
          <p:nvPr/>
        </p:nvSpPr>
        <p:spPr>
          <a:xfrm rot="21235562">
            <a:off x="1145427" y="561294"/>
            <a:ext cx="7263528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Pensamento de Kant</a:t>
            </a:r>
            <a:endParaRPr lang="pt-B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04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Conteúdo Programático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51192" lvl="0" indent="0">
              <a:buNone/>
            </a:pPr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Direitos Universais:</a:t>
            </a:r>
          </a:p>
          <a:p>
            <a:pPr marL="151192" indent="0">
              <a:buNone/>
            </a:pPr>
            <a:r>
              <a:rPr lang="pt-BR" sz="3200" dirty="0"/>
              <a:t> </a:t>
            </a:r>
          </a:p>
          <a:p>
            <a:pPr lvl="1"/>
            <a:r>
              <a:rPr lang="pt-BR" sz="4000" dirty="0"/>
              <a:t>Cartas;</a:t>
            </a:r>
          </a:p>
          <a:p>
            <a:pPr lvl="1"/>
            <a:r>
              <a:rPr lang="pt-BR" sz="4000" dirty="0"/>
              <a:t>Costumes;</a:t>
            </a:r>
          </a:p>
          <a:p>
            <a:pPr lvl="1"/>
            <a:r>
              <a:rPr lang="pt-BR" sz="4000" dirty="0"/>
              <a:t>Liberdade: Interna e Externa;</a:t>
            </a:r>
          </a:p>
          <a:p>
            <a:pPr lvl="1"/>
            <a:r>
              <a:rPr lang="pt-BR" sz="4000" dirty="0"/>
              <a:t>Imperativos: </a:t>
            </a:r>
            <a:endParaRPr lang="pt-BR" sz="4000" dirty="0" smtClean="0"/>
          </a:p>
          <a:p>
            <a:pPr lvl="2"/>
            <a:r>
              <a:rPr lang="pt-BR" sz="4000" dirty="0" smtClean="0"/>
              <a:t>Categórico </a:t>
            </a:r>
            <a:r>
              <a:rPr lang="pt-BR" sz="4000" dirty="0"/>
              <a:t>e </a:t>
            </a:r>
            <a:r>
              <a:rPr lang="pt-BR" sz="4000" dirty="0" smtClean="0"/>
              <a:t>Hipotético;</a:t>
            </a:r>
            <a:endParaRPr lang="pt-BR" sz="4000" dirty="0"/>
          </a:p>
          <a:p>
            <a:pPr lvl="1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Estudos de </a:t>
            </a: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casos.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1192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275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7200" dirty="0" smtClean="0">
                <a:solidFill>
                  <a:srgbClr val="FFFF00"/>
                </a:solidFill>
              </a:rPr>
              <a:t>Direitos Fundamentais </a:t>
            </a:r>
            <a:endParaRPr lang="pt-BR" sz="72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99952" y="3635821"/>
            <a:ext cx="7812484" cy="1664178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Constituição de 1988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54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59678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Brasil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4031" y="1259556"/>
            <a:ext cx="9072563" cy="5695345"/>
          </a:xfrm>
        </p:spPr>
        <p:txBody>
          <a:bodyPr>
            <a:noAutofit/>
          </a:bodyPr>
          <a:lstStyle/>
          <a:p>
            <a:pPr marL="151192" indent="0">
              <a:buNone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Desde ao fim da Segunda Guerra Mundial, a teoria dos direitos fundamentais vem se consolidando junto à comunidade jurídica internacional.</a:t>
            </a:r>
          </a:p>
          <a:p>
            <a:pPr marL="151192" indent="0">
              <a:buNone/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Razão: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crença de que a dignidade da pessoa humana é um a valor que deve legitimar e orientar todo e qualquer exercício de poder.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8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oogle.com.br/url?source=imgres&amp;ct=img&amp;q=http://3.bp.blogspot.com/_rAG2Amu7W-Y/SfZBHLzGetI/AAAAAAAAAas/J5XJKDsoVuQ/s400/DiretasJ%25C3%25A1.jpg&amp;sa=X&amp;ei=bbQTTNqHLMT7lwfyvuSADA&amp;ved=0CAQQ8wc4iAE&amp;usg=AFQjCNHzmCI4sAbOJaRPCWAddgfc5NU9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-136525"/>
            <a:ext cx="10152201" cy="758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3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Ulisses Guimarães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51192" indent="0">
              <a:lnSpc>
                <a:spcPct val="150000"/>
              </a:lnSpc>
              <a:buNone/>
            </a:pPr>
            <a:r>
              <a:rPr lang="pt-BR" sz="3200" dirty="0" smtClean="0"/>
              <a:t>“O homem é o problema as sociedade brasileira: analfabeto, sem saúde, sem casa, sem salário, sem cidadania. A CF/88 luta contra os bolsões da miséria. Diferente das 7 Constituições anteriores, esta começa com o homem. O homem é fim e a esperança da Constituição Cidadã.”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221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oogle.com.br/url?source=imgres&amp;ct=img&amp;q=http://1.bp.blogspot.com/_JxNurWwq-Sg/ShRb8KV-y_I/AAAAAAAAATQ/-d7fpbrdkJ8/s400/cidadania..JPG&amp;sa=X&amp;ei=CrgTTMrsK8L6lwfAgOmFDA&amp;ved=0CAQQ8wc4Eg&amp;usg=AFQjCNHv_grPjAlNhcWqf8IJA06lZLov1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-136526"/>
            <a:ext cx="10017125" cy="767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1-Que País é Est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08664" y="65881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1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Princípio da Unidade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4031" y="1403574"/>
            <a:ext cx="9072563" cy="5551328"/>
          </a:xfrm>
        </p:spPr>
        <p:txBody>
          <a:bodyPr>
            <a:noAutofit/>
          </a:bodyPr>
          <a:lstStyle/>
          <a:p>
            <a:pPr marL="151192" indent="0" algn="ctr">
              <a:buNone/>
            </a:pPr>
            <a:r>
              <a:rPr lang="pt-BR" sz="2800" dirty="0"/>
              <a:t>Fundamental para a manutenção do Estado, </a:t>
            </a:r>
            <a:r>
              <a:rPr lang="pt-BR" sz="2800" dirty="0" smtClean="0"/>
              <a:t> </a:t>
            </a:r>
            <a:r>
              <a:rPr lang="pt-BR" sz="2800" dirty="0"/>
              <a:t>princípio </a:t>
            </a:r>
            <a:r>
              <a:rPr lang="pt-BR" sz="2800" dirty="0" smtClean="0"/>
              <a:t>que regula </a:t>
            </a:r>
            <a:r>
              <a:rPr lang="pt-BR" sz="2800" dirty="0"/>
              <a:t>e pacifica os conflitos de diversos grupos que formam uma sociedade. </a:t>
            </a:r>
            <a:r>
              <a:rPr lang="pt-BR" sz="2800" dirty="0" smtClean="0"/>
              <a:t>É </a:t>
            </a:r>
            <a:r>
              <a:rPr lang="pt-BR" sz="2800" dirty="0"/>
              <a:t>necessário </a:t>
            </a:r>
            <a:r>
              <a:rPr lang="pt-BR" sz="2800" dirty="0" smtClean="0"/>
              <a:t>que </a:t>
            </a:r>
            <a:r>
              <a:rPr lang="pt-BR" sz="2800" dirty="0"/>
              <a:t>os cidadãos se entendam como responsáveis por este princípio e não só o defendam como também o sustente. </a:t>
            </a:r>
            <a:r>
              <a:rPr lang="pt-BR" sz="2800" dirty="0" smtClean="0"/>
              <a:t>O Direito Constitucional </a:t>
            </a:r>
            <a:r>
              <a:rPr lang="pt-BR" sz="2800" dirty="0"/>
              <a:t>deve ser interpretado de forma a evitar antinomias entre suas normas e entre os princípios constitucionais. Deve-se considerar a Constituição na sua globalidade, não interpretando as normas de forma isolada, mas sim como preceitos integrados num sistema interno unitário de normas e princípios.</a:t>
            </a:r>
          </a:p>
        </p:txBody>
      </p:sp>
    </p:spTree>
    <p:extLst>
      <p:ext uri="{BB962C8B-B14F-4D97-AF65-F5344CB8AC3E}">
        <p14:creationId xmlns:p14="http://schemas.microsoft.com/office/powerpoint/2010/main" val="376582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1724222"/>
            <a:ext cx="9145016" cy="515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97863" lvl="2" indent="0">
              <a:buNone/>
            </a:pPr>
            <a:r>
              <a:rPr lang="pt-BR" sz="3500" b="1" dirty="0" smtClean="0">
                <a:solidFill>
                  <a:schemeClr val="bg1"/>
                </a:solidFill>
              </a:rPr>
              <a:t>                                                   Refletir</a:t>
            </a:r>
            <a:r>
              <a:rPr lang="pt-BR" b="1" dirty="0" smtClean="0">
                <a:solidFill>
                  <a:schemeClr val="bg1"/>
                </a:solidFill>
              </a:rPr>
              <a:t>                                                                                        </a:t>
            </a:r>
            <a:r>
              <a:rPr lang="pt-BR" sz="3600" b="1" dirty="0" smtClean="0">
                <a:solidFill>
                  <a:schemeClr val="bg1"/>
                </a:solidFill>
              </a:rPr>
              <a:t>Dialogar</a:t>
            </a:r>
          </a:p>
          <a:p>
            <a:pPr marL="997863" lvl="2" indent="0">
              <a:buNone/>
            </a:pPr>
            <a:r>
              <a:rPr lang="pt-BR" sz="3600" b="1" dirty="0" smtClean="0">
                <a:solidFill>
                  <a:schemeClr val="bg1"/>
                </a:solidFill>
              </a:rPr>
              <a:t>                                      Buscar Unidade</a:t>
            </a:r>
          </a:p>
          <a:p>
            <a:pPr marL="151192" indent="0">
              <a:buNone/>
            </a:pPr>
            <a:r>
              <a:rPr lang="pt-BR" sz="3600" b="1" dirty="0" smtClean="0"/>
              <a:t>                                                              </a:t>
            </a:r>
            <a:r>
              <a:rPr lang="pt-BR" sz="3600" b="1" dirty="0" smtClean="0">
                <a:solidFill>
                  <a:schemeClr val="bg1"/>
                </a:solidFill>
              </a:rPr>
              <a:t>                                                                   </a:t>
            </a:r>
          </a:p>
          <a:p>
            <a:pPr marL="151192" indent="0">
              <a:buNone/>
            </a:pPr>
            <a:r>
              <a:rPr lang="pt-BR" sz="3600" b="1" dirty="0" smtClean="0">
                <a:solidFill>
                  <a:schemeClr val="bg1"/>
                </a:solidFill>
              </a:rPr>
              <a:t>  </a:t>
            </a:r>
          </a:p>
          <a:p>
            <a:pPr marL="151192" indent="0">
              <a:buNone/>
            </a:pPr>
            <a:endParaRPr lang="pt-BR" sz="3600" b="1" dirty="0">
              <a:solidFill>
                <a:schemeClr val="bg1"/>
              </a:solidFill>
            </a:endParaRPr>
          </a:p>
          <a:p>
            <a:pPr marL="151192" indent="0">
              <a:buNone/>
            </a:pPr>
            <a:r>
              <a:rPr lang="pt-BR" sz="3600" b="1" dirty="0" smtClean="0">
                <a:solidFill>
                  <a:schemeClr val="bg1"/>
                </a:solidFill>
              </a:rPr>
              <a:t>                                                                 </a:t>
            </a:r>
          </a:p>
          <a:p>
            <a:pPr marL="151192" indent="0">
              <a:buNone/>
            </a:pPr>
            <a:r>
              <a:rPr lang="pt-BR" sz="3600" b="1" dirty="0" smtClean="0">
                <a:solidFill>
                  <a:schemeClr val="bg1"/>
                </a:solidFill>
              </a:rPr>
              <a:t>     Sonhar			Atingir metas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Dignidade Humana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399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google.com.br/url?source=imgres&amp;ct=img&amp;q=http://www.webartigos.com/content_images/rafaeldeconti/3.JPG&amp;sa=X&amp;ei=tdwTTIDZJYeglAfemcj5Cw&amp;ved=0CAQQ8wc4Pw&amp;usg=AFQjCNFHPnK2As3VS2oGeQoaPBX-tcfN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-136525"/>
            <a:ext cx="10017126" cy="769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8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Artigo 5º CF/88, LXXVIII 4 §§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 algn="ctr">
              <a:buNone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são iguais perante a lei, sem distinção de qualquer natureza, garantindo-se aos brasileiros e aos estrangeiros residentes no País a inviolabilidade do direito à vida, à liberdade, à igualdade, à segurança e à propriedade, nos termos seguintes:</a:t>
            </a:r>
          </a:p>
        </p:txBody>
      </p:sp>
    </p:spTree>
    <p:extLst>
      <p:ext uri="{BB962C8B-B14F-4D97-AF65-F5344CB8AC3E}">
        <p14:creationId xmlns:p14="http://schemas.microsoft.com/office/powerpoint/2010/main" val="5896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§1º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51192" indent="0">
              <a:buNone/>
            </a:pP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</a:t>
            </a:r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normas definidoras dos direitos e garantias fundamentais 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 </a:t>
            </a:r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imediata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51192" indent="0">
              <a:buNone/>
            </a:pP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1192" indent="0" algn="ctr">
              <a:buNone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1º O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 de greve será exercido nos termos e nos limites definidos em lei específica (art. 37, VII da CF).</a:t>
            </a:r>
          </a:p>
        </p:txBody>
      </p:sp>
    </p:spTree>
    <p:extLst>
      <p:ext uri="{BB962C8B-B14F-4D97-AF65-F5344CB8AC3E}">
        <p14:creationId xmlns:p14="http://schemas.microsoft.com/office/powerpoint/2010/main" val="22902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03244" y="2592835"/>
            <a:ext cx="7847975" cy="198144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lIns="91440" tIns="45720" rIns="91440" bIns="45720">
            <a:spAutoFit/>
            <a:scene3d>
              <a:camera prst="isometricLeftDown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6600" b="1" dirty="0" smtClean="0">
                <a:ln w="50800"/>
                <a:solidFill>
                  <a:schemeClr val="tx1"/>
                </a:solidFill>
              </a:rPr>
              <a:t>Direitos Fundamentais</a:t>
            </a:r>
            <a:endParaRPr lang="pt-BR" sz="6600" b="1" cap="none" spc="0" dirty="0">
              <a:ln w="50800"/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64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68448" y="4328076"/>
            <a:ext cx="5976664" cy="123726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Igualdade</a:t>
            </a:r>
            <a:endParaRPr lang="pt-BR" sz="8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6" name="Picture 2" descr="http://www.google.com.br/url?source=imgres&amp;ct=img&amp;q=http://2.bp.blogspot.com/_Py22zSjdQOQ/SOVxFq1Uz1I/AAAAAAAAAJk/CjSlm7V1MLI/s320/igualdade.jpg&amp;sa=X&amp;ei=tRceTJiKDsSAlAfuzNnzDA&amp;ved=0CAQQ8wc4aw&amp;usg=AFQjCNFG6HV4eB6y_lxCs77hr6Wj98oi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6" y="251445"/>
            <a:ext cx="784887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46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Igualdade – desigual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 algn="ctr">
              <a:buNone/>
            </a:pPr>
            <a:r>
              <a:rPr lang="pt-BR" sz="4800" dirty="0" smtClean="0"/>
              <a:t>“(...) </a:t>
            </a:r>
            <a:r>
              <a:rPr lang="pt-BR" sz="4800" dirty="0"/>
              <a:t>toda igualdade de direito tem por consequência uma desigualdade de fato, e toda desigualdade de fato tem como pressuposto uma desigualdade de direito </a:t>
            </a:r>
            <a:r>
              <a:rPr lang="pt-BR" sz="4800" dirty="0" smtClean="0"/>
              <a:t>(...).Gilmar Mendes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51547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18"/>
            <a:ext cx="10080625" cy="760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8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06186" y="890230"/>
            <a:ext cx="8821646" cy="163801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  <a:scene3d>
              <a:camera prst="perspectiveAbove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t-BR" sz="5400" b="1" cap="none" spc="150" dirty="0" smtClean="0">
                <a:ln w="1143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8F8F8">
                        <a:shade val="30000"/>
                        <a:satMod val="115000"/>
                      </a:srgbClr>
                    </a:gs>
                    <a:gs pos="50000">
                      <a:srgbClr val="F8F8F8">
                        <a:shade val="67500"/>
                        <a:satMod val="115000"/>
                      </a:srgbClr>
                    </a:gs>
                    <a:gs pos="100000">
                      <a:srgbClr val="F8F8F8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Dignidade: </a:t>
            </a:r>
          </a:p>
          <a:p>
            <a:pPr algn="ctr"/>
            <a:r>
              <a:rPr lang="pt-BR" sz="5400" b="1" cap="none" spc="150" dirty="0" smtClean="0">
                <a:ln w="1143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8F8F8">
                        <a:shade val="30000"/>
                        <a:satMod val="115000"/>
                      </a:srgbClr>
                    </a:gs>
                    <a:gs pos="50000">
                      <a:srgbClr val="F8F8F8">
                        <a:shade val="67500"/>
                        <a:satMod val="115000"/>
                      </a:srgbClr>
                    </a:gs>
                    <a:gs pos="100000">
                      <a:srgbClr val="F8F8F8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um dever ético e jurídico</a:t>
            </a:r>
            <a:endParaRPr lang="pt-BR" sz="5400" b="1" cap="none" spc="150" dirty="0">
              <a:ln w="11430">
                <a:solidFill>
                  <a:schemeClr val="tx1"/>
                </a:solidFill>
              </a:ln>
              <a:gradFill flip="none" rotWithShape="1">
                <a:gsLst>
                  <a:gs pos="0">
                    <a:srgbClr val="F8F8F8">
                      <a:shade val="30000"/>
                      <a:satMod val="115000"/>
                    </a:srgbClr>
                  </a:gs>
                  <a:gs pos="50000">
                    <a:srgbClr val="F8F8F8">
                      <a:shade val="67500"/>
                      <a:satMod val="115000"/>
                    </a:srgbClr>
                  </a:gs>
                  <a:gs pos="100000">
                    <a:srgbClr val="F8F8F8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6146" name="Picture 2" descr="http://www.google.com.br/url?source=imgres&amp;ct=img&amp;q=http://rleite.files.wordpress.com/2009/12/dever.jpg&amp;sa=X&amp;ei=tAoUTLyRPIOclgeH68mDDA&amp;ved=0CAQQ8wc4aw&amp;usg=AFQjCNHTcqG5t9CHp9qHcAYlA2beJJjPm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0" y="3203773"/>
            <a:ext cx="7560840" cy="435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6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Dever Ético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>
              <a:buNone/>
            </a:pP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Ética:</a:t>
            </a:r>
            <a:r>
              <a:rPr lang="pt-BR" dirty="0" smtClean="0"/>
              <a:t> </a:t>
            </a:r>
            <a:r>
              <a:rPr lang="pt-BR" dirty="0"/>
              <a:t>ciência do comportamento moral dos homens em </a:t>
            </a:r>
            <a:r>
              <a:rPr lang="pt-BR" dirty="0" smtClean="0"/>
              <a:t>sociedade e tem como objeto de estudo a Moral.</a:t>
            </a:r>
          </a:p>
          <a:p>
            <a:pPr marL="151192" indent="0">
              <a:buNone/>
            </a:pPr>
            <a:endParaRPr lang="pt-BR" dirty="0" smtClean="0"/>
          </a:p>
          <a:p>
            <a:pPr marL="151192" indent="0">
              <a:buNone/>
            </a:pP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pt-BR" dirty="0"/>
              <a:t> </a:t>
            </a:r>
            <a:r>
              <a:rPr lang="pt-BR" dirty="0" smtClean="0"/>
              <a:t>aspectos </a:t>
            </a:r>
            <a:r>
              <a:rPr lang="pt-BR" dirty="0"/>
              <a:t>do comportamento </a:t>
            </a:r>
            <a:r>
              <a:rPr lang="pt-BR" dirty="0" smtClean="0"/>
              <a:t>humano.</a:t>
            </a:r>
            <a:endParaRPr lang="pt-BR" dirty="0"/>
          </a:p>
          <a:p>
            <a:pPr marL="151192" indent="0">
              <a:buNone/>
            </a:pPr>
            <a:endParaRPr lang="pt-BR" dirty="0" smtClean="0"/>
          </a:p>
          <a:p>
            <a:pPr marL="151192" indent="0" algn="ctr">
              <a:buNone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ética vai além da moral: procura os princípios fundamentais do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comportamento humano.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46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Dever Ético e Jurídico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1192" indent="0">
              <a:buNone/>
            </a:pP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de ouro da ética</a:t>
            </a:r>
            <a:r>
              <a:rPr lang="pt-BR" dirty="0"/>
              <a:t>: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faça ao outro o que não queres que o outro faça a ti</a:t>
            </a:r>
            <a:r>
              <a:rPr lang="pt-BR" b="1" dirty="0"/>
              <a:t> 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atitude passiva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151192" indent="0">
              <a:buNone/>
            </a:pPr>
            <a:endParaRPr lang="pt-BR" b="1" dirty="0" smtClean="0"/>
          </a:p>
          <a:p>
            <a:pPr marL="151192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Faça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outro o que queres que o outro faça a ti </a:t>
            </a: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atitude pro ativa</a:t>
            </a: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pt-BR" dirty="0" smtClean="0"/>
              <a:t>.</a:t>
            </a:r>
          </a:p>
          <a:p>
            <a:pPr marL="151192" indent="0">
              <a:buNone/>
            </a:pPr>
            <a:endParaRPr lang="pt-BR" dirty="0"/>
          </a:p>
          <a:p>
            <a:pPr marL="151192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“Todos são iguais perante a lei sem distinção de qualquer natureza” enuncia um dever ético jurídico de respeito ao próximo. 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326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Código de Ética Forense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 algn="ctr">
              <a:buNone/>
            </a:pP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nas ciências jurídicas que as normas e os deveres morais se impõem com toda nitidez. Por isso, se discute há tempos a elaboração de </a:t>
            </a:r>
            <a:r>
              <a:rPr lang="pt-BR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Código </a:t>
            </a: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regras que se convencionou chamar de Deontologia Forense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52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Discriminação: onde começa?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1192" indent="0">
              <a:buNone/>
            </a:pP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1763613"/>
            <a:ext cx="892899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13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Discriminação: Negativa e Positiva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151192" indent="0" algn="ctr">
              <a:buNone/>
            </a:pPr>
            <a:r>
              <a:rPr lang="pt-B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Negativa: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 a discriminação para o mal, que desrespeita o outro, que prejudica por preconceito, que retira vantagens sem motivos plausíveis, que desconsidera o próximo pela simples vontade de menosprezar.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68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soft" dir="t">
              <a:rot lat="0" lon="0" rev="16800000"/>
            </a:lightRig>
          </a:scene3d>
          <a:sp3d>
            <a:bevelT prst="angle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pt-BR" dirty="0"/>
              <a:t>Discriminação: Negativa e Positiva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 algn="ctr">
              <a:buNone/>
            </a:pPr>
            <a:r>
              <a:rPr lang="pt-B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Positiva: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 a discriminação para o bem, que procura ajudar o próximo, tratando-o desigualmente para dar-lhe iguais oportunidades, pensando em  melhorar as condições de vida daquele que precisa de auxílio. 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954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Antecedentes 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Mundo Antigo</a:t>
            </a:r>
          </a:p>
          <a:p>
            <a:pPr marL="151192" indent="0">
              <a:buNone/>
            </a:pP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Religiosidade;</a:t>
            </a: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Filosofia.</a:t>
            </a:r>
          </a:p>
          <a:p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Jusnaturalismo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o ser humano pelo simples fato de existir já era titular de alguns direitos naturais e inalienáveis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101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9072563" cy="1030578"/>
          </a:xfrm>
          <a:ln>
            <a:solidFill>
              <a:schemeClr val="bg1"/>
            </a:solidFill>
          </a:ln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DIREITO À IGUALDADE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 algn="ctr"/>
            <a:r>
              <a:rPr lang="pt-B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DisCriminação</a:t>
            </a: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negativa</a:t>
            </a:r>
            <a:endParaRPr 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 algn="ctr"/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Discriminação positiva</a:t>
            </a:r>
            <a:endParaRPr 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503808" y="3059757"/>
            <a:ext cx="4454027" cy="3816424"/>
          </a:xfrm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marL="151192" indent="0" algn="ctr">
              <a:buNone/>
            </a:pPr>
            <a:r>
              <a:rPr lang="pt-BR" sz="4000" dirty="0" smtClean="0"/>
              <a:t>Prejudica quem precisa de ajuda estatal e beneficiar que não precisa desta ajuda</a:t>
            </a:r>
            <a:endParaRPr lang="pt-BR" sz="40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40312" y="3059757"/>
            <a:ext cx="4455776" cy="3816424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151192" indent="0" algn="ctr">
              <a:buNone/>
            </a:pPr>
            <a:r>
              <a:rPr lang="pt-BR" sz="4000" dirty="0" smtClean="0"/>
              <a:t>Adotar medidas de ação afirmativa para ajudar as pessoas em desvantagem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95923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19269" y="828466"/>
            <a:ext cx="8096191" cy="1237262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t-BR" sz="8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Respeito à Vida</a:t>
            </a:r>
            <a:endParaRPr lang="pt-BR" sz="8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194" name="Picture 2" descr="http://www.google.com.br/url?source=imgres&amp;ct=img&amp;q=http://oqueavidanosreserva.files.wordpress.com/2009/06/ciclo_da_vida.jpg&amp;sa=X&amp;ei=DScUTKaaBYGglAeDr6mVDA&amp;ved=0CAQQ8wc4EQ&amp;usg=AFQjCNF4GyQv7yFXL7R_x4Al1FFwDf2u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40" y="3275781"/>
            <a:ext cx="4286250" cy="30384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6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Inviolabilidade </a:t>
            </a:r>
            <a:r>
              <a:rPr lang="pt-BR" dirty="0"/>
              <a:t>do direito à vida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 algn="ctr">
              <a:buNone/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Mandamento ético-jurídico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vida para nós tem um significado ainda místico e sobrenatural, fruto da nossa incapacidade de encontrar uma explicação “científica” para a sua existência. Daí a crença de que a vida é sagrada.</a:t>
            </a:r>
          </a:p>
          <a:p>
            <a:pPr marL="151192" indent="0" algn="ctr">
              <a:buNone/>
            </a:pPr>
            <a:r>
              <a:rPr lang="pt-BR" sz="40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</a:t>
            </a: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pressuposto para o exercício de todos os demais direitos. 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509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7784" y="467469"/>
            <a:ext cx="9505056" cy="6649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direito à vida é o primeiro dos direitos invioláveis, assegurados pela Constituição. Direito à vida é expressão que tem, no mínimo, </a:t>
            </a:r>
            <a:r>
              <a:rPr lang="pt-B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três sentidos: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 de nascer;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 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continuar </a:t>
            </a:r>
            <a:r>
              <a:rPr lang="pt-B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vivo;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 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B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subsistência, 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ligado à segurança </a:t>
            </a:r>
            <a:r>
              <a:rPr lang="pt-B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física, a saúde, direito 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prover à própria existência, mediante trabalho </a:t>
            </a:r>
            <a:r>
              <a:rPr lang="pt-B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honesto ....</a:t>
            </a:r>
            <a:endParaRPr lang="pt-B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701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81944" y="179437"/>
            <a:ext cx="4916731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softRound"/>
              <a:contourClr>
                <a:schemeClr val="bg2"/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Pena de Morte</a:t>
            </a:r>
            <a:endParaRPr lang="pt-BR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2050" name="Picture 2" descr="http://www.google.com.br/url?source=imgres&amp;ct=img&amp;q=http://galeria.blogs.sapo.pt/arquivo/MapaDePaisesComPenaDeMorte.jpg&amp;sa=X&amp;ei=kR4eTK2wB4OclgeVxInjDA&amp;ved=0CAQQ8wc4BA&amp;usg=AFQjCNEM5C-Oz-SwraL_iNwGl649M1oQ4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64" y="1044610"/>
            <a:ext cx="8136904" cy="626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7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Brasil Império e a Pena de Morte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>
              <a:buNone/>
            </a:pPr>
            <a:r>
              <a:rPr lang="pt-BR" dirty="0" smtClean="0"/>
              <a:t>Em </a:t>
            </a:r>
            <a:r>
              <a:rPr lang="pt-BR" dirty="0"/>
              <a:t>07.09.1822 o </a:t>
            </a:r>
            <a:r>
              <a:rPr lang="pt-BR" dirty="0" smtClean="0"/>
              <a:t>Brasil:  </a:t>
            </a:r>
            <a:r>
              <a:rPr lang="pt-BR" dirty="0"/>
              <a:t>independência </a:t>
            </a:r>
            <a:r>
              <a:rPr lang="pt-BR" dirty="0" smtClean="0"/>
              <a:t>de </a:t>
            </a:r>
            <a:r>
              <a:rPr lang="pt-BR" dirty="0"/>
              <a:t>Portugal. </a:t>
            </a:r>
            <a:r>
              <a:rPr lang="pt-BR" dirty="0" smtClean="0"/>
              <a:t>Conservadas </a:t>
            </a:r>
            <a:r>
              <a:rPr lang="pt-BR" dirty="0"/>
              <a:t>as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Ordenações Filipinas </a:t>
            </a:r>
            <a:endParaRPr lang="pt-BR" dirty="0"/>
          </a:p>
          <a:p>
            <a:pPr marL="151192" indent="0">
              <a:buNone/>
            </a:pPr>
            <a:r>
              <a:rPr lang="pt-BR" dirty="0"/>
              <a:t>Em </a:t>
            </a:r>
            <a:r>
              <a:rPr lang="pt-BR" dirty="0" smtClean="0"/>
              <a:t>16.12.1830, CCB sancionado </a:t>
            </a:r>
            <a:r>
              <a:rPr lang="pt-BR" dirty="0"/>
              <a:t>por D. Pedro I </a:t>
            </a:r>
            <a:r>
              <a:rPr lang="pt-BR" dirty="0" smtClean="0"/>
              <a:t> fixava </a:t>
            </a:r>
            <a:r>
              <a:rPr lang="pt-BR" dirty="0"/>
              <a:t>os princípios da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responsabilidade moral </a:t>
            </a:r>
            <a:r>
              <a:rPr lang="pt-BR" dirty="0"/>
              <a:t>e do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livre arbítrio</a:t>
            </a:r>
            <a:r>
              <a:rPr lang="pt-BR" dirty="0"/>
              <a:t>, </a:t>
            </a:r>
            <a:endParaRPr lang="pt-BR" dirty="0" smtClean="0"/>
          </a:p>
          <a:p>
            <a:pPr marL="151192" indent="0" algn="ctr">
              <a:buNone/>
            </a:pP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 criminoso sem má-fé, sem o conhecimento do mal e sem intenção de </a:t>
            </a: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praticá-lo”.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493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Penas Aplicadas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Prisão simples;</a:t>
            </a:r>
          </a:p>
          <a:p>
            <a:pPr>
              <a:buFont typeface="Wingdings" pitchFamily="2" charset="2"/>
              <a:buChar char="v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Trabalhos forçados; </a:t>
            </a:r>
          </a:p>
          <a:p>
            <a:pPr>
              <a:buFont typeface="Wingdings" pitchFamily="2" charset="2"/>
              <a:buChar char="v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Banimento;</a:t>
            </a:r>
          </a:p>
          <a:p>
            <a:pPr>
              <a:buFont typeface="Wingdings" pitchFamily="2" charset="2"/>
              <a:buChar char="v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Degredo;</a:t>
            </a:r>
          </a:p>
          <a:p>
            <a:pPr>
              <a:buFont typeface="Wingdings" pitchFamily="2" charset="2"/>
              <a:buChar char="v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Desterro; </a:t>
            </a:r>
          </a:p>
          <a:p>
            <a:pPr>
              <a:buFont typeface="Wingdings" pitchFamily="2" charset="2"/>
              <a:buChar char="v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Multa;</a:t>
            </a:r>
          </a:p>
          <a:p>
            <a:pPr>
              <a:buFont typeface="Wingdings" pitchFamily="2" charset="2"/>
              <a:buChar char="v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Suspensão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direitos;</a:t>
            </a:r>
          </a:p>
          <a:p>
            <a:pPr>
              <a:buFont typeface="Wingdings" pitchFamily="2" charset="2"/>
              <a:buChar char="v"/>
            </a:pPr>
            <a:r>
              <a:rPr lang="pt-B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Morte </a:t>
            </a: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forca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(para os crimes de insurreição de escravos, homicídio agravado e roubo com morte).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803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Dom Pedro II revoga a Pena de Morte.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51192" indent="0">
              <a:buNone/>
            </a:pPr>
            <a:r>
              <a:rPr lang="pt-BR" dirty="0" smtClean="0"/>
              <a:t>Erro </a:t>
            </a:r>
            <a:r>
              <a:rPr lang="pt-BR" dirty="0"/>
              <a:t>judiciário que levou o fazendeiro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Manoel da Motta Coqueiro à forca.</a:t>
            </a:r>
          </a:p>
          <a:p>
            <a:pPr marL="151192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51192" indent="0">
              <a:buNone/>
            </a:pPr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Fera </a:t>
            </a:r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Macabu</a:t>
            </a:r>
            <a:r>
              <a:rPr lang="pt-BR" dirty="0"/>
              <a:t>: </a:t>
            </a:r>
            <a:r>
              <a:rPr lang="pt-BR" dirty="0" smtClean="0"/>
              <a:t> </a:t>
            </a:r>
          </a:p>
          <a:p>
            <a:pPr marL="151192" indent="0" algn="ctr">
              <a:buNone/>
            </a:pPr>
            <a:r>
              <a:rPr lang="pt-BR" dirty="0" smtClean="0"/>
              <a:t> </a:t>
            </a:r>
            <a:r>
              <a:rPr lang="pt-BR" dirty="0"/>
              <a:t>Após haver sido enforcado, Motta Coqueiro considerado responsável pela chacina perpetrada contra Francisco Benedito e toda a sua família, soube-se que o autor do crime </a:t>
            </a:r>
            <a:r>
              <a:rPr lang="pt-BR" dirty="0" smtClean="0"/>
              <a:t>não </a:t>
            </a:r>
            <a:r>
              <a:rPr lang="pt-BR" dirty="0"/>
              <a:t>fora ele, mas sim sua esposa, Úrsula das Virgens, quem tinha mandado fazer o serviço, em razão do ciúme que sentia do seu marido em relação a uma das filhas de Francisco que esperava um filho do </a:t>
            </a:r>
            <a:r>
              <a:rPr lang="pt-BR" dirty="0" smtClean="0"/>
              <a:t>mesmo.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713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956820"/>
          </a:xfrm>
        </p:spPr>
        <p:txBody>
          <a:bodyPr/>
          <a:lstStyle/>
          <a:p>
            <a:r>
              <a:rPr lang="pt-BR" dirty="0" smtClean="0"/>
              <a:t>Tiradentes – síntese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4031" y="1403574"/>
            <a:ext cx="9072563" cy="5551328"/>
          </a:xfrm>
        </p:spPr>
        <p:txBody>
          <a:bodyPr>
            <a:noAutofit/>
          </a:bodyPr>
          <a:lstStyle/>
          <a:p>
            <a:pPr marL="151192" indent="0" algn="ctr">
              <a:buNone/>
            </a:pPr>
            <a:r>
              <a:rPr lang="pt-BR" sz="2400" b="1" dirty="0" smtClean="0"/>
              <a:t>"</a:t>
            </a:r>
            <a:r>
              <a:rPr lang="pt-BR" sz="2000" b="1" dirty="0"/>
              <a:t>Portanto, </a:t>
            </a:r>
            <a:r>
              <a:rPr lang="pt-BR" sz="2000" b="1" dirty="0" smtClean="0"/>
              <a:t>condenam </a:t>
            </a:r>
            <a:r>
              <a:rPr lang="pt-BR" sz="2000" b="1" dirty="0"/>
              <a:t>ao Réu Joaquim José da Silva Xavier por alcunha o Tiradentes Alferes que foi da tropa paga da Capitania de Minas Gerais a que um baraço e pregação seja conduzido pelas ruas públicas ao lugar da forca e </a:t>
            </a:r>
            <a:r>
              <a:rPr lang="pt-BR" sz="2000" b="1" dirty="0" err="1"/>
              <a:t>nella</a:t>
            </a:r>
            <a:r>
              <a:rPr lang="pt-BR" sz="2000" b="1" dirty="0"/>
              <a:t> morra morte natural para sempre, e que depois de morto lhe seja cortada a cabeça e levada a Villa Rica aonde em o lugar mais público </a:t>
            </a:r>
            <a:r>
              <a:rPr lang="pt-BR" sz="2000" b="1" dirty="0" err="1"/>
              <a:t>della</a:t>
            </a:r>
            <a:r>
              <a:rPr lang="pt-BR" sz="2000" b="1" dirty="0"/>
              <a:t> será pregada, em poste alto até que o </a:t>
            </a:r>
            <a:r>
              <a:rPr lang="pt-BR" sz="2000" b="1" dirty="0" smtClean="0"/>
              <a:t>tempo a </a:t>
            </a:r>
            <a:r>
              <a:rPr lang="pt-BR" sz="2000" b="1" dirty="0"/>
              <a:t>consuma, e o seu corpo será dividido em quatro quartos, e, pregados em postes, pelo caminho de Minas no sitio de Varginha e das </a:t>
            </a:r>
            <a:r>
              <a:rPr lang="pt-BR" sz="2000" b="1" dirty="0" err="1"/>
              <a:t>Sebolas</a:t>
            </a:r>
            <a:r>
              <a:rPr lang="pt-BR" sz="2000" b="1" dirty="0"/>
              <a:t> aonde o Réu teve suas infames praticas, e os mais nos </a:t>
            </a:r>
            <a:r>
              <a:rPr lang="pt-BR" sz="2000" b="1" dirty="0" err="1"/>
              <a:t>sitios</a:t>
            </a:r>
            <a:r>
              <a:rPr lang="pt-BR" sz="2000" b="1" dirty="0"/>
              <a:t> de maiores povoações até que o tempo </a:t>
            </a:r>
            <a:r>
              <a:rPr lang="pt-BR" sz="2000" b="1" dirty="0" err="1"/>
              <a:t>tambem</a:t>
            </a:r>
            <a:r>
              <a:rPr lang="pt-BR" sz="2000" b="1" dirty="0"/>
              <a:t> os consuma; declaram o Réu infame, e seus filhos e netos tendo-os, e os seus bens </a:t>
            </a:r>
            <a:r>
              <a:rPr lang="pt-BR" sz="2000" b="1" dirty="0" err="1"/>
              <a:t>applicam</a:t>
            </a:r>
            <a:r>
              <a:rPr lang="pt-BR" sz="2000" b="1" dirty="0"/>
              <a:t> para o Fisco e </a:t>
            </a:r>
            <a:r>
              <a:rPr lang="pt-BR" sz="2000" b="1" dirty="0" err="1" smtClean="0"/>
              <a:t>Camara</a:t>
            </a:r>
            <a:r>
              <a:rPr lang="pt-BR" sz="2000" b="1" dirty="0" smtClean="0"/>
              <a:t>  </a:t>
            </a:r>
            <a:r>
              <a:rPr lang="pt-BR" sz="2000" b="1" dirty="0"/>
              <a:t>Real e a casa em que vivia em Villa Rica será arrasada e salgada, para que nunca mais no chão se edifique, e não sendo própria será avaliada e paga a seu dono pelos seus bens confiscados, e no mesmo chão se levantará um padrão, pelo qual se conserve em memoria a </a:t>
            </a:r>
            <a:r>
              <a:rPr lang="pt-BR" sz="2000" b="1" dirty="0" err="1"/>
              <a:t>infamia</a:t>
            </a:r>
            <a:r>
              <a:rPr lang="pt-BR" sz="2000" b="1" dirty="0"/>
              <a:t> deste abominável </a:t>
            </a:r>
            <a:r>
              <a:rPr lang="pt-BR" sz="2400" b="1" dirty="0" smtClean="0"/>
              <a:t>Réu"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01772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Código Penal Militar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51192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Artigo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55,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“a”,  </a:t>
            </a:r>
            <a:r>
              <a:rPr lang="pt-BR" dirty="0"/>
              <a:t>pode ser aplicada tanto ao inimigo quanto ao próprio militar que porventura venha a trair a pátria. 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Pena </a:t>
            </a:r>
            <a:r>
              <a:rPr lang="pt-BR" dirty="0"/>
              <a:t>principal, </a:t>
            </a:r>
            <a:r>
              <a:rPr lang="pt-BR" dirty="0" smtClean="0"/>
              <a:t>autônoma não </a:t>
            </a:r>
            <a:r>
              <a:rPr lang="pt-BR" dirty="0"/>
              <a:t>depende da aplicação de outra pena, podendo ser aplicada isoladamente e conforme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artigo 56 do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CPM</a:t>
            </a:r>
            <a:r>
              <a:rPr lang="pt-BR" dirty="0" smtClean="0"/>
              <a:t>, </a:t>
            </a:r>
            <a:r>
              <a:rPr lang="pt-BR" dirty="0"/>
              <a:t>sendo executada por </a:t>
            </a:r>
            <a:r>
              <a:rPr lang="pt-BR" dirty="0" smtClean="0"/>
              <a:t>fuzilamento.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A sentença definitiva de condenação à morte é comunicada, logo que passe em julgado ao Presidente da </a:t>
            </a:r>
            <a:r>
              <a:rPr lang="pt-BR" dirty="0" smtClean="0"/>
              <a:t>República</a:t>
            </a:r>
            <a:r>
              <a:rPr lang="pt-BR" dirty="0"/>
              <a:t>, </a:t>
            </a:r>
            <a:r>
              <a:rPr lang="pt-BR" dirty="0" smtClean="0"/>
              <a:t>a execução se dará </a:t>
            </a:r>
            <a:r>
              <a:rPr lang="pt-BR" dirty="0"/>
              <a:t>depois de sete dias após a </a:t>
            </a:r>
            <a:r>
              <a:rPr lang="pt-BR" dirty="0" smtClean="0"/>
              <a:t>comunicação,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57 do C P M. 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1192" indent="0">
              <a:buNone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1192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12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27526</TotalTime>
  <Words>7854</Words>
  <Application>Microsoft Office PowerPoint</Application>
  <PresentationFormat>Personalizar</PresentationFormat>
  <Paragraphs>812</Paragraphs>
  <Slides>195</Slides>
  <Notes>17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195</vt:i4>
      </vt:variant>
    </vt:vector>
  </HeadingPairs>
  <TitlesOfParts>
    <vt:vector size="196" baseType="lpstr">
      <vt:lpstr>Ápice</vt:lpstr>
      <vt:lpstr>Apresentação do PowerPoint</vt:lpstr>
      <vt:lpstr>Primeiro Encontro</vt:lpstr>
      <vt:lpstr>Fontes de pesquisa</vt:lpstr>
      <vt:lpstr>Conteúdo Programático</vt:lpstr>
      <vt:lpstr>Conteúdo Programático</vt:lpstr>
      <vt:lpstr>Conteúdo Programático</vt:lpstr>
      <vt:lpstr>Conteúdo Programático</vt:lpstr>
      <vt:lpstr>Apresentação do PowerPoint</vt:lpstr>
      <vt:lpstr>Antecedentes </vt:lpstr>
      <vt:lpstr>Herança</vt:lpstr>
      <vt:lpstr>Influência da doutrina Jusnaturalista</vt:lpstr>
      <vt:lpstr>Apresentação do PowerPoint</vt:lpstr>
      <vt:lpstr>Cronologia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Justificativa da Teoria de Kelsen</vt:lpstr>
      <vt:lpstr>Reação do Constituinte</vt:lpstr>
      <vt:lpstr>Colisão de direitos</vt:lpstr>
      <vt:lpstr>Positivismo kelsiano</vt:lpstr>
      <vt:lpstr> Princípios</vt:lpstr>
      <vt:lpstr>Características do “Pós-positivismo”</vt:lpstr>
      <vt:lpstr>Apresentação do PowerPoint</vt:lpstr>
      <vt:lpstr>Robert Alexy</vt:lpstr>
      <vt:lpstr>Influência de Kelsen revigora a força normativa dos direitos Fundamentais</vt:lpstr>
      <vt:lpstr>Recordar</vt:lpstr>
      <vt:lpstr>Constituição Federal de 88</vt:lpstr>
      <vt:lpstr>Deste estudo temos a verdadeira teoria dos direitos Fundamentais dentro da comunidade Jurídica com premissas importantes.</vt:lpstr>
      <vt:lpstr>Síntese das premissas</vt:lpstr>
      <vt:lpstr>Segundo Encontro: 09/06/2010 </vt:lpstr>
      <vt:lpstr>Decisões das Cortes Constitucionais</vt:lpstr>
      <vt:lpstr>Conceito de Direitos Fundamentais</vt:lpstr>
      <vt:lpstr>Conteúdo Ético dos Diretos Fundamentais (aspecto material)</vt:lpstr>
      <vt:lpstr>Dignidade da Pessoa Humana</vt:lpstr>
      <vt:lpstr>Dignidade da Pessoa Humana</vt:lpstr>
      <vt:lpstr>Atributos da Dignidade Humana</vt:lpstr>
      <vt:lpstr>Conteúdo Normativo dos Direitos Fundamentais (aspecto formal)</vt:lpstr>
      <vt:lpstr>Conceito de direitos Fundamentais</vt:lpstr>
      <vt:lpstr>Direitos Fundamentais como Diretos Positivados </vt:lpstr>
      <vt:lpstr>Dos Direitos e Garantias Fundamentais</vt:lpstr>
      <vt:lpstr>Direitos Fundamentais Implícitos</vt:lpstr>
      <vt:lpstr>Artigo 1º da Constituição Federal de 1988</vt:lpstr>
      <vt:lpstr>Cláusula de abertura</vt:lpstr>
      <vt:lpstr>Uso da Expressão</vt:lpstr>
      <vt:lpstr>Direitos Fundamentais</vt:lpstr>
      <vt:lpstr>Direitos Humanos</vt:lpstr>
      <vt:lpstr>Apresentação do PowerPoint</vt:lpstr>
      <vt:lpstr>Apresentação do PowerPoint</vt:lpstr>
      <vt:lpstr>Apresentação do PowerPoint</vt:lpstr>
      <vt:lpstr>Direitos de Primeira Geração</vt:lpstr>
      <vt:lpstr>Direitos de Segunda Geração</vt:lpstr>
      <vt:lpstr>Direitos de Terceira Geração</vt:lpstr>
      <vt:lpstr>Terceiro Encontro</vt:lpstr>
      <vt:lpstr>Apresentação do PowerPoint</vt:lpstr>
      <vt:lpstr>Apresentação do PowerPoint</vt:lpstr>
      <vt:lpstr>Observação  Art. 37, VII da CF/88 </vt:lpstr>
      <vt:lpstr>Supremo Tribunal Federal</vt:lpstr>
      <vt:lpstr>Apresentação do PowerPoint</vt:lpstr>
      <vt:lpstr>Apresentação do PowerPoint</vt:lpstr>
      <vt:lpstr>O que paralisa?</vt:lpstr>
      <vt:lpstr>Min. Eros Grau (voto MI 712)</vt:lpstr>
      <vt:lpstr>Apresentação do PowerPoint</vt:lpstr>
      <vt:lpstr>Preâmbulo da declaração Francesa</vt:lpstr>
      <vt:lpstr>4ª Geração de Direitos Fundamentais</vt:lpstr>
      <vt:lpstr>Apresentação do PowerPoint</vt:lpstr>
      <vt:lpstr>Direitos Fundamentais </vt:lpstr>
      <vt:lpstr>Brasil</vt:lpstr>
      <vt:lpstr>Apresentação do PowerPoint</vt:lpstr>
      <vt:lpstr>Ulisses Guimarães</vt:lpstr>
      <vt:lpstr>Apresentação do PowerPoint</vt:lpstr>
      <vt:lpstr>Princípio da Unidade</vt:lpstr>
      <vt:lpstr>Dignidade Humana</vt:lpstr>
      <vt:lpstr>Apresentação do PowerPoint</vt:lpstr>
      <vt:lpstr>Artigo 5º CF/88, LXXVIII 4 §§ </vt:lpstr>
      <vt:lpstr>§1º </vt:lpstr>
      <vt:lpstr>Apresentação do PowerPoint</vt:lpstr>
      <vt:lpstr>Igualdade – desigual </vt:lpstr>
      <vt:lpstr>Apresentação do PowerPoint</vt:lpstr>
      <vt:lpstr>Apresentação do PowerPoint</vt:lpstr>
      <vt:lpstr>Dever Ético</vt:lpstr>
      <vt:lpstr>Dever Ético e Jurídico</vt:lpstr>
      <vt:lpstr>Código de Ética Forense</vt:lpstr>
      <vt:lpstr>Discriminação: onde começa? </vt:lpstr>
      <vt:lpstr>Discriminação: Negativa e Positiva </vt:lpstr>
      <vt:lpstr>Discriminação: Negativa e Positiva </vt:lpstr>
      <vt:lpstr>DIREITO À IGUALDADE</vt:lpstr>
      <vt:lpstr>Apresentação do PowerPoint</vt:lpstr>
      <vt:lpstr> Inviolabilidade do direito à vida </vt:lpstr>
      <vt:lpstr>Apresentação do PowerPoint</vt:lpstr>
      <vt:lpstr>Apresentação do PowerPoint</vt:lpstr>
      <vt:lpstr>Brasil Império e a Pena de Morte</vt:lpstr>
      <vt:lpstr>Penas Aplicadas</vt:lpstr>
      <vt:lpstr>Dom Pedro II revoga a Pena de Morte.</vt:lpstr>
      <vt:lpstr>Tiradentes – síntese </vt:lpstr>
      <vt:lpstr>Código Penal Militar</vt:lpstr>
      <vt:lpstr>Constituição de 1988</vt:lpstr>
      <vt:lpstr>Apresentação do PowerPoint</vt:lpstr>
      <vt:lpstr>O que é Bioética?</vt:lpstr>
      <vt:lpstr>Lei 11.105/2005 Biossegurança</vt:lpstr>
      <vt:lpstr>Normas de segurança e mecanismos de fiscalização sobre a construção</vt:lpstr>
      <vt:lpstr>Pesquisa de Células Tronco</vt:lpstr>
      <vt:lpstr>CONDIÇÕES</vt:lpstr>
      <vt:lpstr>Apresentação do PowerPoint</vt:lpstr>
      <vt:lpstr>Blastogênese</vt:lpstr>
      <vt:lpstr>Embriogênese</vt:lpstr>
      <vt:lpstr>Quando a vida começa?</vt:lpstr>
      <vt:lpstr>A vida: começa quando?</vt:lpstr>
      <vt:lpstr>Supremo Tribunal Federal</vt:lpstr>
      <vt:lpstr>Apresentação do PowerPoint</vt:lpstr>
      <vt:lpstr>Art. 5º</vt:lpstr>
      <vt:lpstr>Art. 5º CF/ 88</vt:lpstr>
      <vt:lpstr>Autodeterminação – Decisão </vt:lpstr>
      <vt:lpstr> “ninguém é obrigado a fazer ou deixar de fazer alguma coisa senão em virtude de Lei” </vt:lpstr>
      <vt:lpstr>Autodeterminação nos direitos Humanos </vt:lpstr>
      <vt:lpstr>Direito Humanos</vt:lpstr>
      <vt:lpstr>Contrato</vt:lpstr>
      <vt:lpstr>Os limites da autonomia da vontade</vt:lpstr>
      <vt:lpstr>Apresentação do PowerPoint</vt:lpstr>
      <vt:lpstr>O Príncipe de Maquiavel</vt:lpstr>
      <vt:lpstr>O Homem Estrategista</vt:lpstr>
      <vt:lpstr>Comparativo</vt:lpstr>
      <vt:lpstr>Apresentação do PowerPoint</vt:lpstr>
      <vt:lpstr>Interpretar</vt:lpstr>
      <vt:lpstr>Hermenêutica</vt:lpstr>
      <vt:lpstr>Técnicas Gerais</vt:lpstr>
      <vt:lpstr>Hermenêutica dos Direitos Fundamentais</vt:lpstr>
      <vt:lpstr>Hermenêutica dos direitos Fundamentais</vt:lpstr>
      <vt:lpstr>Pós-Positivismo e a Hermenêutica</vt:lpstr>
      <vt:lpstr>Valor observado pelo intérprete</vt:lpstr>
      <vt:lpstr>Apresentação do PowerPoint</vt:lpstr>
      <vt:lpstr>Lei n.º 135/2010: “Ficha Limpa” </vt:lpstr>
      <vt:lpstr>Iniciativa Popular </vt:lpstr>
      <vt:lpstr>Artigo 14, III</vt:lpstr>
      <vt:lpstr>Do Projeto</vt:lpstr>
      <vt:lpstr>Artigo 5º, XXXVI</vt:lpstr>
      <vt:lpstr>Interpretação Gramatical</vt:lpstr>
      <vt:lpstr>Exemplo de Interpretação Gramatical</vt:lpstr>
      <vt:lpstr>Técnica Hermenêutica</vt:lpstr>
      <vt:lpstr>Continuação ...</vt:lpstr>
      <vt:lpstr>Importante</vt:lpstr>
      <vt:lpstr>Hermenêutica – TSE Ministro Lewandowski</vt:lpstr>
      <vt:lpstr>Ministro Marcelo Ribeiro</vt:lpstr>
      <vt:lpstr>Voto do Ministro Marcelo Ribeiro</vt:lpstr>
      <vt:lpstr>Interpretar para Carlos Maximiliano</vt:lpstr>
      <vt:lpstr>Como interpretar? </vt:lpstr>
      <vt:lpstr>Colisão de direitos fundamentais</vt:lpstr>
      <vt:lpstr>Apresentação do PowerPoint</vt:lpstr>
      <vt:lpstr>Princípios de Interpretação</vt:lpstr>
      <vt:lpstr>Apresentação do PowerPoint</vt:lpstr>
      <vt:lpstr>15 de junho de 1215 – Rei João </vt:lpstr>
      <vt:lpstr>Submissão a Lei</vt:lpstr>
      <vt:lpstr>Apresentação do PowerPoint</vt:lpstr>
      <vt:lpstr>Apresentação do PowerPoint</vt:lpstr>
      <vt:lpstr>1679 – Habeas Corpus</vt:lpstr>
      <vt:lpstr>Apresentação do PowerPoint</vt:lpstr>
      <vt:lpstr>Apresentação do PowerPoint</vt:lpstr>
      <vt:lpstr>Declaração de Direitos - 1689</vt:lpstr>
      <vt:lpstr>Declaração de Independência e a Constituição dos EUA</vt:lpstr>
      <vt:lpstr>Direitos Universais</vt:lpstr>
      <vt:lpstr>Revolução Francesa – 1789 </vt:lpstr>
      <vt:lpstr>CARTA DAS NAÇÕES UNIDAS</vt:lpstr>
      <vt:lpstr>E PARA TAIS FINS</vt:lpstr>
      <vt:lpstr>Apresentação do PowerPoint</vt:lpstr>
      <vt:lpstr>Apresentação do PowerPoint</vt:lpstr>
      <vt:lpstr>Costume? Lei?</vt:lpstr>
      <vt:lpstr>Usos e Costumes</vt:lpstr>
      <vt:lpstr>Common law</vt:lpstr>
      <vt:lpstr>Conjunto de Precedentes</vt:lpstr>
      <vt:lpstr>Direito Consuetudinário</vt:lpstr>
      <vt:lpstr>Direitos Fundamentais e os Costumes</vt:lpstr>
      <vt:lpstr>Direitos Fundamentais e os Costumes</vt:lpstr>
      <vt:lpstr>Direitos Fundamentais e os Costumes</vt:lpstr>
      <vt:lpstr>Liberdade</vt:lpstr>
      <vt:lpstr>Liberdade na Constituição Federal </vt:lpstr>
      <vt:lpstr>Liberdade</vt:lpstr>
      <vt:lpstr>O conceito de liberdade no pensamento de Kant</vt:lpstr>
      <vt:lpstr>Artigo 220 da CF/88</vt:lpstr>
      <vt:lpstr>Art. 220, § 1º </vt:lpstr>
      <vt:lpstr>§ 2º</vt:lpstr>
      <vt:lpstr>Supremo Tribunal Federal</vt:lpstr>
      <vt:lpstr>Supremo Tribunal Federal</vt:lpstr>
      <vt:lpstr>Apresentação do PowerPoint</vt:lpstr>
      <vt:lpstr>Imperativo Categórico</vt:lpstr>
      <vt:lpstr>Imperativo Hipotético</vt:lpstr>
      <vt:lpstr>Apresentação do PowerPoint</vt:lpstr>
      <vt:lpstr>Apresentação do PowerPoint</vt:lpstr>
      <vt:lpstr>Estudos de Caso</vt:lpstr>
      <vt:lpstr>Base</vt:lpstr>
      <vt:lpstr>Fundamentos da pesquisa</vt:lpstr>
      <vt:lpstr>CASO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Maurício Gaia</dc:creator>
  <cp:lastModifiedBy>Edna</cp:lastModifiedBy>
  <cp:revision>368</cp:revision>
  <cp:lastPrinted>1601-01-01T00:00:00Z</cp:lastPrinted>
  <dcterms:created xsi:type="dcterms:W3CDTF">2010-03-24T17:47:54Z</dcterms:created>
  <dcterms:modified xsi:type="dcterms:W3CDTF">2010-06-29T01:47:55Z</dcterms:modified>
</cp:coreProperties>
</file>